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8288000" cy="10287000"/>
  <p:notesSz cx="6858000" cy="9144000"/>
  <p:embeddedFontLst>
    <p:embeddedFont>
      <p:font typeface="Aileron" panose="020B0604020202020204" charset="0"/>
      <p:regular r:id="rId11"/>
    </p:embeddedFont>
    <p:embeddedFont>
      <p:font typeface="Aileron Bold" panose="020B0604020202020204" charset="0"/>
      <p:regular r:id="rId12"/>
    </p:embeddedFont>
    <p:embeddedFont>
      <p:font typeface="Amatic SC Bold" panose="020B0604020202020204" charset="-79"/>
      <p:regular r:id="rId13"/>
    </p:embeddedFont>
    <p:embeddedFont>
      <p:font typeface="Arimo" panose="020B0604020202020204" charset="0"/>
      <p:regular r:id="rId14"/>
    </p:embeddedFont>
    <p:embeddedFont>
      <p:font typeface="Arimo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aser Arabic semiBold Bold" panose="020B0604020202020204" charset="-78"/>
      <p:regular r:id="rId20"/>
    </p:embeddedFont>
    <p:embeddedFont>
      <p:font typeface="Pompier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svg"/><Relationship Id="rId10" Type="http://schemas.openxmlformats.org/officeDocument/2006/relationships/image" Target="../media/image30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4.sv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74938" y="3632570"/>
            <a:ext cx="2730731" cy="4114800"/>
          </a:xfrm>
          <a:custGeom>
            <a:avLst/>
            <a:gdLst/>
            <a:ahLst/>
            <a:cxnLst/>
            <a:rect l="l" t="t" r="r" b="b"/>
            <a:pathLst>
              <a:path w="2730731" h="4114800">
                <a:moveTo>
                  <a:pt x="0" y="0"/>
                </a:moveTo>
                <a:lnTo>
                  <a:pt x="2730730" y="0"/>
                </a:lnTo>
                <a:lnTo>
                  <a:pt x="2730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43" y="7583820"/>
            <a:ext cx="18584943" cy="2794333"/>
          </a:xfrm>
          <a:custGeom>
            <a:avLst/>
            <a:gdLst/>
            <a:ahLst/>
            <a:cxnLst/>
            <a:rect l="l" t="t" r="r" b="b"/>
            <a:pathLst>
              <a:path w="20969599" h="4773308">
                <a:moveTo>
                  <a:pt x="0" y="0"/>
                </a:moveTo>
                <a:lnTo>
                  <a:pt x="20969598" y="0"/>
                </a:lnTo>
                <a:lnTo>
                  <a:pt x="20969598" y="4773308"/>
                </a:lnTo>
                <a:lnTo>
                  <a:pt x="0" y="4773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6598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3637" y="154033"/>
            <a:ext cx="1451511" cy="1107305"/>
          </a:xfrm>
          <a:custGeom>
            <a:avLst/>
            <a:gdLst/>
            <a:ahLst/>
            <a:cxnLst/>
            <a:rect l="l" t="t" r="r" b="b"/>
            <a:pathLst>
              <a:path w="1451511" h="1107305">
                <a:moveTo>
                  <a:pt x="0" y="0"/>
                </a:moveTo>
                <a:lnTo>
                  <a:pt x="1451510" y="0"/>
                </a:lnTo>
                <a:lnTo>
                  <a:pt x="1451510" y="1107305"/>
                </a:lnTo>
                <a:lnTo>
                  <a:pt x="0" y="11073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15206" y="-301253"/>
            <a:ext cx="10228646" cy="3416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09"/>
              </a:lnSpc>
            </a:pPr>
            <a:r>
              <a:rPr lang="en-US" sz="9935" b="1" dirty="0">
                <a:solidFill>
                  <a:srgbClr val="393B38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en-US" sz="8000" b="1" dirty="0">
                <a:solidFill>
                  <a:srgbClr val="393B38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FÉRIAS ESCOLARES  PÁSCOA </a:t>
            </a:r>
          </a:p>
          <a:p>
            <a:pPr algn="ctr">
              <a:lnSpc>
                <a:spcPts val="13909"/>
              </a:lnSpc>
            </a:pPr>
            <a:r>
              <a:rPr lang="en-US" sz="8000" b="1" dirty="0">
                <a:solidFill>
                  <a:srgbClr val="393B38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FREGUESIAS    2025</a:t>
            </a:r>
          </a:p>
        </p:txBody>
      </p:sp>
      <p:sp>
        <p:nvSpPr>
          <p:cNvPr id="6" name="Freeform 6"/>
          <p:cNvSpPr/>
          <p:nvPr/>
        </p:nvSpPr>
        <p:spPr>
          <a:xfrm rot="210212">
            <a:off x="5552519" y="1481211"/>
            <a:ext cx="7213074" cy="559886"/>
          </a:xfrm>
          <a:custGeom>
            <a:avLst/>
            <a:gdLst/>
            <a:ahLst/>
            <a:cxnLst/>
            <a:rect l="l" t="t" r="r" b="b"/>
            <a:pathLst>
              <a:path w="7213074" h="559886">
                <a:moveTo>
                  <a:pt x="0" y="0"/>
                </a:moveTo>
                <a:lnTo>
                  <a:pt x="7213074" y="0"/>
                </a:lnTo>
                <a:lnTo>
                  <a:pt x="7213074" y="559886"/>
                </a:lnTo>
                <a:lnTo>
                  <a:pt x="0" y="5598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9507875"/>
            <a:ext cx="5022411" cy="894902"/>
          </a:xfrm>
          <a:custGeom>
            <a:avLst/>
            <a:gdLst/>
            <a:ahLst/>
            <a:cxnLst/>
            <a:rect l="l" t="t" r="r" b="b"/>
            <a:pathLst>
              <a:path w="5022411" h="894902">
                <a:moveTo>
                  <a:pt x="0" y="0"/>
                </a:moveTo>
                <a:lnTo>
                  <a:pt x="5022411" y="0"/>
                </a:lnTo>
                <a:lnTo>
                  <a:pt x="5022411" y="894902"/>
                </a:lnTo>
                <a:lnTo>
                  <a:pt x="0" y="894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25091" y="1703104"/>
            <a:ext cx="4874224" cy="7540175"/>
            <a:chOff x="0" y="0"/>
            <a:chExt cx="6498965" cy="10053567"/>
          </a:xfrm>
        </p:grpSpPr>
        <p:sp>
          <p:nvSpPr>
            <p:cNvPr id="9" name="Freeform 9"/>
            <p:cNvSpPr/>
            <p:nvPr/>
          </p:nvSpPr>
          <p:spPr>
            <a:xfrm>
              <a:off x="2857991" y="2159995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4" y="0"/>
                  </a:lnTo>
                  <a:lnTo>
                    <a:pt x="364097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2009298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5" y="0"/>
                  </a:lnTo>
                  <a:lnTo>
                    <a:pt x="364097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06938" y="0"/>
              <a:ext cx="4752595" cy="10053567"/>
            </a:xfrm>
            <a:custGeom>
              <a:avLst/>
              <a:gdLst/>
              <a:ahLst/>
              <a:cxnLst/>
              <a:rect l="l" t="t" r="r" b="b"/>
              <a:pathLst>
                <a:path w="4752595" h="10053567">
                  <a:moveTo>
                    <a:pt x="0" y="0"/>
                  </a:moveTo>
                  <a:lnTo>
                    <a:pt x="4752596" y="0"/>
                  </a:lnTo>
                  <a:lnTo>
                    <a:pt x="4752596" y="10053567"/>
                  </a:lnTo>
                  <a:lnTo>
                    <a:pt x="0" y="1005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457251" y="3123698"/>
              <a:ext cx="4848522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</a:pPr>
              <a:r>
                <a:rPr lang="en-US" sz="3312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MORA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09822" y="2904631"/>
            <a:ext cx="3564446" cy="7690100"/>
            <a:chOff x="0" y="0"/>
            <a:chExt cx="4752595" cy="10253467"/>
          </a:xfrm>
        </p:grpSpPr>
        <p:sp>
          <p:nvSpPr>
            <p:cNvPr id="14" name="Freeform 14"/>
            <p:cNvSpPr/>
            <p:nvPr/>
          </p:nvSpPr>
          <p:spPr>
            <a:xfrm>
              <a:off x="216142" y="0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4" y="0"/>
                  </a:lnTo>
                  <a:lnTo>
                    <a:pt x="364097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199900"/>
              <a:ext cx="4752595" cy="10053567"/>
            </a:xfrm>
            <a:custGeom>
              <a:avLst/>
              <a:gdLst/>
              <a:ahLst/>
              <a:cxnLst/>
              <a:rect l="l" t="t" r="r" b="b"/>
              <a:pathLst>
                <a:path w="4752595" h="10053567">
                  <a:moveTo>
                    <a:pt x="0" y="0"/>
                  </a:moveTo>
                  <a:lnTo>
                    <a:pt x="4752595" y="0"/>
                  </a:lnTo>
                  <a:lnTo>
                    <a:pt x="4752595" y="10053567"/>
                  </a:lnTo>
                  <a:lnTo>
                    <a:pt x="0" y="1005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86524" y="3386276"/>
              <a:ext cx="3190098" cy="983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1"/>
                </a:lnSpc>
              </a:pPr>
              <a:r>
                <a:rPr lang="en-US" sz="2179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MALARRANHA</a:t>
              </a:r>
            </a:p>
            <a:p>
              <a:pPr algn="ctr">
                <a:lnSpc>
                  <a:spcPts val="3051"/>
                </a:lnSpc>
              </a:pPr>
              <a:r>
                <a:rPr lang="en-US" sz="2179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PAVIA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535456" y="2406890"/>
            <a:ext cx="5809103" cy="7884888"/>
            <a:chOff x="0" y="0"/>
            <a:chExt cx="7745470" cy="10513183"/>
          </a:xfrm>
        </p:grpSpPr>
        <p:sp>
          <p:nvSpPr>
            <p:cNvPr id="18" name="Freeform 18"/>
            <p:cNvSpPr/>
            <p:nvPr/>
          </p:nvSpPr>
          <p:spPr>
            <a:xfrm>
              <a:off x="3457274" y="150697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4" y="0"/>
                  </a:lnTo>
                  <a:lnTo>
                    <a:pt x="364097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5" y="0"/>
                  </a:lnTo>
                  <a:lnTo>
                    <a:pt x="364097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819470" y="459617"/>
              <a:ext cx="4752595" cy="10053567"/>
            </a:xfrm>
            <a:custGeom>
              <a:avLst/>
              <a:gdLst/>
              <a:ahLst/>
              <a:cxnLst/>
              <a:rect l="l" t="t" r="r" b="b"/>
              <a:pathLst>
                <a:path w="4752595" h="10053567">
                  <a:moveTo>
                    <a:pt x="0" y="0"/>
                  </a:moveTo>
                  <a:lnTo>
                    <a:pt x="4752595" y="0"/>
                  </a:lnTo>
                  <a:lnTo>
                    <a:pt x="4752595" y="10053566"/>
                  </a:lnTo>
                  <a:lnTo>
                    <a:pt x="0" y="10053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2896949" y="3626942"/>
              <a:ext cx="4848522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</a:pPr>
              <a:r>
                <a:rPr lang="en-US" sz="3312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BROTAS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548108" y="1981154"/>
            <a:ext cx="4009577" cy="7540175"/>
            <a:chOff x="0" y="0"/>
            <a:chExt cx="5346102" cy="10053567"/>
          </a:xfrm>
        </p:grpSpPr>
        <p:sp>
          <p:nvSpPr>
            <p:cNvPr id="23" name="Freeform 23"/>
            <p:cNvSpPr/>
            <p:nvPr/>
          </p:nvSpPr>
          <p:spPr>
            <a:xfrm>
              <a:off x="1705128" y="1889870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4" y="0"/>
                  </a:lnTo>
                  <a:lnTo>
                    <a:pt x="364097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4752595" cy="10053567"/>
            </a:xfrm>
            <a:custGeom>
              <a:avLst/>
              <a:gdLst/>
              <a:ahLst/>
              <a:cxnLst/>
              <a:rect l="l" t="t" r="r" b="b"/>
              <a:pathLst>
                <a:path w="4752595" h="10053567">
                  <a:moveTo>
                    <a:pt x="0" y="0"/>
                  </a:moveTo>
                  <a:lnTo>
                    <a:pt x="4752595" y="0"/>
                  </a:lnTo>
                  <a:lnTo>
                    <a:pt x="4752595" y="10053567"/>
                  </a:lnTo>
                  <a:lnTo>
                    <a:pt x="0" y="1005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247287"/>
              <a:ext cx="4848522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</a:pPr>
              <a:r>
                <a:rPr lang="en-US" sz="3312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CABEÇÃO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4941068" y="9521329"/>
            <a:ext cx="5022411" cy="894902"/>
          </a:xfrm>
          <a:custGeom>
            <a:avLst/>
            <a:gdLst/>
            <a:ahLst/>
            <a:cxnLst/>
            <a:rect l="l" t="t" r="r" b="b"/>
            <a:pathLst>
              <a:path w="5022411" h="894902">
                <a:moveTo>
                  <a:pt x="0" y="0"/>
                </a:moveTo>
                <a:lnTo>
                  <a:pt x="5022411" y="0"/>
                </a:lnTo>
                <a:lnTo>
                  <a:pt x="5022411" y="894902"/>
                </a:lnTo>
                <a:lnTo>
                  <a:pt x="0" y="894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963479" y="9521329"/>
            <a:ext cx="5022411" cy="894902"/>
          </a:xfrm>
          <a:custGeom>
            <a:avLst/>
            <a:gdLst/>
            <a:ahLst/>
            <a:cxnLst/>
            <a:rect l="l" t="t" r="r" b="b"/>
            <a:pathLst>
              <a:path w="5022411" h="894902">
                <a:moveTo>
                  <a:pt x="0" y="0"/>
                </a:moveTo>
                <a:lnTo>
                  <a:pt x="5022411" y="0"/>
                </a:lnTo>
                <a:lnTo>
                  <a:pt x="5022411" y="894902"/>
                </a:lnTo>
                <a:lnTo>
                  <a:pt x="0" y="894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882175" y="9521329"/>
            <a:ext cx="3558225" cy="894902"/>
          </a:xfrm>
          <a:custGeom>
            <a:avLst/>
            <a:gdLst/>
            <a:ahLst/>
            <a:cxnLst/>
            <a:rect l="l" t="t" r="r" b="b"/>
            <a:pathLst>
              <a:path w="5022411" h="894902">
                <a:moveTo>
                  <a:pt x="0" y="0"/>
                </a:moveTo>
                <a:lnTo>
                  <a:pt x="5022410" y="0"/>
                </a:lnTo>
                <a:lnTo>
                  <a:pt x="5022410" y="894902"/>
                </a:lnTo>
                <a:lnTo>
                  <a:pt x="0" y="894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491962" y="187090"/>
            <a:ext cx="2547253" cy="1041190"/>
          </a:xfrm>
          <a:custGeom>
            <a:avLst/>
            <a:gdLst/>
            <a:ahLst/>
            <a:cxnLst/>
            <a:rect l="l" t="t" r="r" b="b"/>
            <a:pathLst>
              <a:path w="2547253" h="1041190">
                <a:moveTo>
                  <a:pt x="0" y="0"/>
                </a:moveTo>
                <a:lnTo>
                  <a:pt x="2547253" y="0"/>
                </a:lnTo>
                <a:lnTo>
                  <a:pt x="2547253" y="1041190"/>
                </a:lnTo>
                <a:lnTo>
                  <a:pt x="0" y="10411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3F14FB62-DD12-463F-864B-166A47ACC796}"/>
              </a:ext>
            </a:extLst>
          </p:cNvPr>
          <p:cNvSpPr txBox="1"/>
          <p:nvPr/>
        </p:nvSpPr>
        <p:spPr>
          <a:xfrm>
            <a:off x="4689271" y="8186080"/>
            <a:ext cx="8939570" cy="113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393B38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PARTICIPAR   I   VALORIZAR   I   CRESCER</a:t>
            </a:r>
          </a:p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b="1" dirty="0">
                <a:solidFill>
                  <a:srgbClr val="393B38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7 A 17 DE ABRIL 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661363" y="2069143"/>
            <a:ext cx="5453669" cy="8217857"/>
          </a:xfrm>
          <a:custGeom>
            <a:avLst/>
            <a:gdLst/>
            <a:ahLst/>
            <a:cxnLst/>
            <a:rect l="l" t="t" r="r" b="b"/>
            <a:pathLst>
              <a:path w="5453669" h="8217857">
                <a:moveTo>
                  <a:pt x="0" y="0"/>
                </a:moveTo>
                <a:lnTo>
                  <a:pt x="5453669" y="0"/>
                </a:lnTo>
                <a:lnTo>
                  <a:pt x="5453669" y="8217857"/>
                </a:lnTo>
                <a:lnTo>
                  <a:pt x="0" y="8217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152400" y="-1"/>
            <a:ext cx="18486662" cy="2788862"/>
          </a:xfrm>
          <a:custGeom>
            <a:avLst/>
            <a:gdLst/>
            <a:ahLst/>
            <a:cxnLst/>
            <a:rect l="l" t="t" r="r" b="b"/>
            <a:pathLst>
              <a:path w="20337394" h="4629399">
                <a:moveTo>
                  <a:pt x="0" y="0"/>
                </a:moveTo>
                <a:lnTo>
                  <a:pt x="20337394" y="0"/>
                </a:lnTo>
                <a:lnTo>
                  <a:pt x="20337394" y="4629399"/>
                </a:lnTo>
                <a:lnTo>
                  <a:pt x="0" y="4629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6598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69724" y="4049884"/>
            <a:ext cx="1317953" cy="1959781"/>
          </a:xfrm>
          <a:custGeom>
            <a:avLst/>
            <a:gdLst/>
            <a:ahLst/>
            <a:cxnLst/>
            <a:rect l="l" t="t" r="r" b="b"/>
            <a:pathLst>
              <a:path w="1317953" h="1959781">
                <a:moveTo>
                  <a:pt x="0" y="0"/>
                </a:moveTo>
                <a:lnTo>
                  <a:pt x="1317952" y="0"/>
                </a:lnTo>
                <a:lnTo>
                  <a:pt x="1317952" y="1959781"/>
                </a:lnTo>
                <a:lnTo>
                  <a:pt x="0" y="1959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08011" y="4049884"/>
            <a:ext cx="1607021" cy="1959781"/>
          </a:xfrm>
          <a:custGeom>
            <a:avLst/>
            <a:gdLst/>
            <a:ahLst/>
            <a:cxnLst/>
            <a:rect l="l" t="t" r="r" b="b"/>
            <a:pathLst>
              <a:path w="1607021" h="1959781">
                <a:moveTo>
                  <a:pt x="0" y="0"/>
                </a:moveTo>
                <a:lnTo>
                  <a:pt x="1607021" y="0"/>
                </a:lnTo>
                <a:lnTo>
                  <a:pt x="1607021" y="1959781"/>
                </a:lnTo>
                <a:lnTo>
                  <a:pt x="0" y="19597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4248" y="7422860"/>
            <a:ext cx="8915611" cy="2864140"/>
          </a:xfrm>
          <a:custGeom>
            <a:avLst/>
            <a:gdLst/>
            <a:ahLst/>
            <a:cxnLst/>
            <a:rect l="l" t="t" r="r" b="b"/>
            <a:pathLst>
              <a:path w="8915611" h="2864140">
                <a:moveTo>
                  <a:pt x="0" y="0"/>
                </a:moveTo>
                <a:lnTo>
                  <a:pt x="8915611" y="0"/>
                </a:lnTo>
                <a:lnTo>
                  <a:pt x="8915611" y="2864140"/>
                </a:lnTo>
                <a:lnTo>
                  <a:pt x="0" y="28641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1396558" y="537077"/>
            <a:ext cx="19193100" cy="141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9"/>
              </a:lnSpc>
            </a:pPr>
            <a:r>
              <a:rPr lang="en-US" sz="8235" b="1">
                <a:solidFill>
                  <a:srgbClr val="0080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FÉRIAS ESCOLARES NAS FREGUESIAS- PARA QUÊ?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34072" y="4049884"/>
            <a:ext cx="5718712" cy="5325745"/>
            <a:chOff x="0" y="0"/>
            <a:chExt cx="7624949" cy="710099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7624949" cy="63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67"/>
                </a:lnSpc>
              </a:pPr>
              <a:r>
                <a:rPr lang="en-US" sz="2975" b="1" spc="148">
                  <a:solidFill>
                    <a:srgbClr val="A10A0A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PAIS E TUTORES LEGAIS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81473"/>
              <a:ext cx="7624949" cy="629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545454"/>
                  </a:solidFill>
                  <a:latin typeface="Aileron"/>
                  <a:ea typeface="Aileron"/>
                  <a:cs typeface="Aileron"/>
                  <a:sym typeface="Aileron"/>
                </a:rPr>
                <a:t>Dar resposta aos pais/tutores que se encontrem no exercício da sua atividade laboral.</a:t>
              </a: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545454"/>
                  </a:solidFill>
                  <a:latin typeface="Aileron"/>
                  <a:ea typeface="Aileron"/>
                  <a:cs typeface="Aileron"/>
                  <a:sym typeface="Aileron"/>
                </a:rPr>
                <a:t>Ocupar o tempo livre das suas crianças num local seguro e com atividades pedagógicas variadas</a:t>
              </a: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73511" y="4049884"/>
            <a:ext cx="5718712" cy="5801995"/>
            <a:chOff x="0" y="0"/>
            <a:chExt cx="7624949" cy="773599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8100"/>
              <a:ext cx="7624949" cy="63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67"/>
                </a:lnSpc>
              </a:pPr>
              <a:r>
                <a:rPr lang="en-US" sz="2975" b="1" spc="148">
                  <a:solidFill>
                    <a:srgbClr val="A10A0A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PARTICIPANTES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81473"/>
              <a:ext cx="7624949" cy="6932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7"/>
                </a:lnSpc>
              </a:pPr>
              <a:r>
                <a:rPr lang="en-US" sz="2525" b="1" spc="126">
                  <a:solidFill>
                    <a:srgbClr val="545454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Contribuir para a tua integração social e consciência de sentido de cidadania.</a:t>
              </a:r>
            </a:p>
            <a:p>
              <a:pPr algn="l">
                <a:lnSpc>
                  <a:spcPts val="3787"/>
                </a:lnSpc>
              </a:pPr>
              <a:endParaRPr lang="en-US" sz="2525" b="1" spc="126">
                <a:solidFill>
                  <a:srgbClr val="545454"/>
                </a:solidFill>
                <a:latin typeface="Aileron Bold"/>
                <a:ea typeface="Aileron Bold"/>
                <a:cs typeface="Aileron Bold"/>
                <a:sym typeface="Aileron Bold"/>
              </a:endParaRPr>
            </a:p>
            <a:p>
              <a:pPr algn="l">
                <a:lnSpc>
                  <a:spcPts val="3787"/>
                </a:lnSpc>
              </a:pPr>
              <a:r>
                <a:rPr lang="en-US" sz="2525" b="1" spc="126">
                  <a:solidFill>
                    <a:srgbClr val="545454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Construíres novas amizades</a:t>
              </a:r>
            </a:p>
            <a:p>
              <a:pPr algn="l">
                <a:lnSpc>
                  <a:spcPts val="3787"/>
                </a:lnSpc>
              </a:pPr>
              <a:endParaRPr lang="en-US" sz="2525" b="1" spc="126">
                <a:solidFill>
                  <a:srgbClr val="545454"/>
                </a:solidFill>
                <a:latin typeface="Aileron Bold"/>
                <a:ea typeface="Aileron Bold"/>
                <a:cs typeface="Aileron Bold"/>
                <a:sym typeface="Aileron Bold"/>
              </a:endParaRPr>
            </a:p>
            <a:p>
              <a:pPr algn="l">
                <a:lnSpc>
                  <a:spcPts val="3787"/>
                </a:lnSpc>
              </a:pPr>
              <a:r>
                <a:rPr lang="en-US" sz="2525" b="1" spc="126">
                  <a:solidFill>
                    <a:srgbClr val="545454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Aprenderes de forma divertida</a:t>
              </a:r>
            </a:p>
            <a:p>
              <a:pPr algn="l">
                <a:lnSpc>
                  <a:spcPts val="3787"/>
                </a:lnSpc>
              </a:pPr>
              <a:endParaRPr lang="en-US" sz="2525" b="1" spc="126">
                <a:solidFill>
                  <a:srgbClr val="545454"/>
                </a:solidFill>
                <a:latin typeface="Aileron Bold"/>
                <a:ea typeface="Aileron Bold"/>
                <a:cs typeface="Aileron Bold"/>
                <a:sym typeface="Aileron Bold"/>
              </a:endParaRPr>
            </a:p>
            <a:p>
              <a:pPr algn="l">
                <a:lnSpc>
                  <a:spcPts val="3787"/>
                </a:lnSpc>
              </a:pPr>
              <a:r>
                <a:rPr lang="en-US" sz="2525" b="1" spc="126">
                  <a:solidFill>
                    <a:srgbClr val="545454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Desenvolveres a tua confiança e  resiliência</a:t>
              </a:r>
            </a:p>
            <a:p>
              <a:pPr algn="l">
                <a:lnSpc>
                  <a:spcPts val="3787"/>
                </a:lnSpc>
              </a:pPr>
              <a:endParaRPr lang="en-US" sz="2525" b="1" spc="126">
                <a:solidFill>
                  <a:srgbClr val="545454"/>
                </a:solidFill>
                <a:latin typeface="Aileron Bold"/>
                <a:ea typeface="Aileron Bold"/>
                <a:cs typeface="Aileron Bold"/>
                <a:sym typeface="Aileron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1"/>
            <a:ext cx="18288000" cy="2788862"/>
          </a:xfrm>
          <a:custGeom>
            <a:avLst/>
            <a:gdLst/>
            <a:ahLst/>
            <a:cxnLst/>
            <a:rect l="l" t="t" r="r" b="b"/>
            <a:pathLst>
              <a:path w="20337394" h="4629399">
                <a:moveTo>
                  <a:pt x="0" y="0"/>
                </a:moveTo>
                <a:lnTo>
                  <a:pt x="20337394" y="0"/>
                </a:lnTo>
                <a:lnTo>
                  <a:pt x="20337394" y="4629399"/>
                </a:lnTo>
                <a:lnTo>
                  <a:pt x="0" y="4629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659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396558" y="537077"/>
            <a:ext cx="19193100" cy="141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9"/>
              </a:lnSpc>
            </a:pPr>
            <a:r>
              <a:rPr lang="en-US" sz="8235" b="1">
                <a:solidFill>
                  <a:srgbClr val="0080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FÉRIAS ESCOLARES NAS FREGUESIAS - ONDE?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1711" y="3044407"/>
            <a:ext cx="18175523" cy="7473195"/>
            <a:chOff x="5671848" y="2687609"/>
            <a:chExt cx="24234030" cy="9964259"/>
          </a:xfrm>
        </p:grpSpPr>
        <p:grpSp>
          <p:nvGrpSpPr>
            <p:cNvPr id="5" name="Group 5"/>
            <p:cNvGrpSpPr/>
            <p:nvPr/>
          </p:nvGrpSpPr>
          <p:grpSpPr>
            <a:xfrm>
              <a:off x="12592499" y="5971139"/>
              <a:ext cx="9883709" cy="1802025"/>
              <a:chOff x="0" y="0"/>
              <a:chExt cx="6067097" cy="1106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068367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6068367" h="1106170">
                    <a:moveTo>
                      <a:pt x="551464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5514646" y="0"/>
                    </a:lnTo>
                    <a:cubicBezTo>
                      <a:pt x="5820716" y="0"/>
                      <a:pt x="6068366" y="247650"/>
                      <a:pt x="6068366" y="553720"/>
                    </a:cubicBezTo>
                    <a:cubicBezTo>
                      <a:pt x="6067096" y="858520"/>
                      <a:pt x="5819446" y="1106170"/>
                      <a:pt x="5514646" y="1106170"/>
                    </a:cubicBezTo>
                    <a:close/>
                  </a:path>
                </a:pathLst>
              </a:custGeom>
              <a:solidFill>
                <a:srgbClr val="F2503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3055291" y="6240755"/>
              <a:ext cx="8958124" cy="1522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3"/>
                </a:lnSpc>
              </a:pPr>
              <a:r>
                <a:rPr lang="en-US" sz="4802">
                  <a:solidFill>
                    <a:srgbClr val="FFFFFF"/>
                  </a:solidFill>
                  <a:latin typeface="Pompiere"/>
                  <a:ea typeface="Pompiere"/>
                  <a:cs typeface="Pompiere"/>
                  <a:sym typeface="Pompiere"/>
                </a:rPr>
                <a:t>Locais das Atividades </a:t>
              </a:r>
            </a:p>
            <a:p>
              <a:pPr algn="ctr">
                <a:lnSpc>
                  <a:spcPts val="1859"/>
                </a:lnSpc>
              </a:pPr>
              <a:endParaRPr lang="en-US" sz="4802">
                <a:solidFill>
                  <a:srgbClr val="FFFFFF"/>
                </a:solidFill>
                <a:latin typeface="Pompiere"/>
                <a:ea typeface="Pompiere"/>
                <a:cs typeface="Pompiere"/>
                <a:sym typeface="Pompiere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9147251" y="7447833"/>
              <a:ext cx="4016112" cy="2228942"/>
            </a:xfrm>
            <a:custGeom>
              <a:avLst/>
              <a:gdLst/>
              <a:ahLst/>
              <a:cxnLst/>
              <a:rect l="l" t="t" r="r" b="b"/>
              <a:pathLst>
                <a:path w="4016112" h="2228942">
                  <a:moveTo>
                    <a:pt x="0" y="0"/>
                  </a:moveTo>
                  <a:lnTo>
                    <a:pt x="4016112" y="0"/>
                  </a:lnTo>
                  <a:lnTo>
                    <a:pt x="4016112" y="2228942"/>
                  </a:lnTo>
                  <a:lnTo>
                    <a:pt x="0" y="2228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0800000" flipV="1">
              <a:off x="14131524" y="3721683"/>
              <a:ext cx="4015812" cy="2228776"/>
            </a:xfrm>
            <a:custGeom>
              <a:avLst/>
              <a:gdLst/>
              <a:ahLst/>
              <a:cxnLst/>
              <a:rect l="l" t="t" r="r" b="b"/>
              <a:pathLst>
                <a:path w="4015812" h="2228776">
                  <a:moveTo>
                    <a:pt x="0" y="2228775"/>
                  </a:moveTo>
                  <a:lnTo>
                    <a:pt x="4015812" y="2228775"/>
                  </a:lnTo>
                  <a:lnTo>
                    <a:pt x="4015812" y="0"/>
                  </a:lnTo>
                  <a:lnTo>
                    <a:pt x="0" y="0"/>
                  </a:lnTo>
                  <a:lnTo>
                    <a:pt x="0" y="222877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V="1">
              <a:off x="18147336" y="7773164"/>
              <a:ext cx="4019109" cy="2230605"/>
            </a:xfrm>
            <a:custGeom>
              <a:avLst/>
              <a:gdLst/>
              <a:ahLst/>
              <a:cxnLst/>
              <a:rect l="l" t="t" r="r" b="b"/>
              <a:pathLst>
                <a:path w="4019109" h="2230605">
                  <a:moveTo>
                    <a:pt x="0" y="2230605"/>
                  </a:moveTo>
                  <a:lnTo>
                    <a:pt x="4019109" y="2230605"/>
                  </a:lnTo>
                  <a:lnTo>
                    <a:pt x="4019109" y="0"/>
                  </a:lnTo>
                  <a:lnTo>
                    <a:pt x="0" y="0"/>
                  </a:lnTo>
                  <a:lnTo>
                    <a:pt x="0" y="223060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10800000">
              <a:off x="21883297" y="4052945"/>
              <a:ext cx="4015962" cy="2228859"/>
            </a:xfrm>
            <a:custGeom>
              <a:avLst/>
              <a:gdLst/>
              <a:ahLst/>
              <a:cxnLst/>
              <a:rect l="l" t="t" r="r" b="b"/>
              <a:pathLst>
                <a:path w="4015962" h="2228859">
                  <a:moveTo>
                    <a:pt x="0" y="0"/>
                  </a:moveTo>
                  <a:lnTo>
                    <a:pt x="4015962" y="0"/>
                  </a:lnTo>
                  <a:lnTo>
                    <a:pt x="4015962" y="2228859"/>
                  </a:lnTo>
                  <a:lnTo>
                    <a:pt x="0" y="222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 rot="-10800000">
              <a:off x="10233335" y="3896155"/>
              <a:ext cx="1843945" cy="313580"/>
              <a:chOff x="0" y="0"/>
              <a:chExt cx="2987190" cy="508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49530"/>
                <a:ext cx="298719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2987190" h="408940">
                    <a:moveTo>
                      <a:pt x="2781450" y="0"/>
                    </a:moveTo>
                    <a:cubicBezTo>
                      <a:pt x="2681120" y="0"/>
                      <a:pt x="2598570" y="72390"/>
                      <a:pt x="2579520" y="166370"/>
                    </a:cubicBezTo>
                    <a:lnTo>
                      <a:pt x="0" y="166370"/>
                    </a:lnTo>
                    <a:lnTo>
                      <a:pt x="0" y="242570"/>
                    </a:lnTo>
                    <a:lnTo>
                      <a:pt x="2580790" y="242570"/>
                    </a:lnTo>
                    <a:cubicBezTo>
                      <a:pt x="2598570" y="337820"/>
                      <a:pt x="2682390" y="408940"/>
                      <a:pt x="2782720" y="408940"/>
                    </a:cubicBezTo>
                    <a:cubicBezTo>
                      <a:pt x="2895750" y="408940"/>
                      <a:pt x="2987190" y="317500"/>
                      <a:pt x="2987190" y="204470"/>
                    </a:cubicBezTo>
                    <a:cubicBezTo>
                      <a:pt x="2987190" y="91440"/>
                      <a:pt x="2895750" y="0"/>
                      <a:pt x="2781450" y="0"/>
                    </a:cubicBezTo>
                    <a:close/>
                  </a:path>
                </a:pathLst>
              </a:custGeom>
              <a:solidFill>
                <a:srgbClr val="F2503D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1192938" y="3394036"/>
              <a:ext cx="2938586" cy="1225266"/>
              <a:chOff x="0" y="0"/>
              <a:chExt cx="2797961" cy="116663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99231" cy="1166631"/>
              </a:xfrm>
              <a:custGeom>
                <a:avLst/>
                <a:gdLst/>
                <a:ahLst/>
                <a:cxnLst/>
                <a:rect l="l" t="t" r="r" b="b"/>
                <a:pathLst>
                  <a:path w="2799231" h="1166631">
                    <a:moveTo>
                      <a:pt x="2245511" y="1166631"/>
                    </a:moveTo>
                    <a:lnTo>
                      <a:pt x="553720" y="1166631"/>
                    </a:lnTo>
                    <a:cubicBezTo>
                      <a:pt x="247650" y="1166631"/>
                      <a:pt x="0" y="905454"/>
                      <a:pt x="0" y="583991"/>
                    </a:cubicBezTo>
                    <a:cubicBezTo>
                      <a:pt x="0" y="261189"/>
                      <a:pt x="247650" y="0"/>
                      <a:pt x="553720" y="0"/>
                    </a:cubicBezTo>
                    <a:lnTo>
                      <a:pt x="2245511" y="0"/>
                    </a:lnTo>
                    <a:cubicBezTo>
                      <a:pt x="2551581" y="0"/>
                      <a:pt x="2799231" y="261189"/>
                      <a:pt x="2799231" y="583991"/>
                    </a:cubicBezTo>
                    <a:cubicBezTo>
                      <a:pt x="2797961" y="905454"/>
                      <a:pt x="2550311" y="1166631"/>
                      <a:pt x="2245511" y="1166631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7677958" y="9676775"/>
              <a:ext cx="3202891" cy="1335470"/>
              <a:chOff x="0" y="0"/>
              <a:chExt cx="2797961" cy="116663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99231" cy="1166631"/>
              </a:xfrm>
              <a:custGeom>
                <a:avLst/>
                <a:gdLst/>
                <a:ahLst/>
                <a:cxnLst/>
                <a:rect l="l" t="t" r="r" b="b"/>
                <a:pathLst>
                  <a:path w="2799231" h="1166631">
                    <a:moveTo>
                      <a:pt x="2245511" y="1166631"/>
                    </a:moveTo>
                    <a:lnTo>
                      <a:pt x="553720" y="1166631"/>
                    </a:lnTo>
                    <a:cubicBezTo>
                      <a:pt x="247650" y="1166631"/>
                      <a:pt x="0" y="905454"/>
                      <a:pt x="0" y="583991"/>
                    </a:cubicBezTo>
                    <a:cubicBezTo>
                      <a:pt x="0" y="261189"/>
                      <a:pt x="247650" y="0"/>
                      <a:pt x="553720" y="0"/>
                    </a:cubicBezTo>
                    <a:lnTo>
                      <a:pt x="2245511" y="0"/>
                    </a:lnTo>
                    <a:cubicBezTo>
                      <a:pt x="2551581" y="0"/>
                      <a:pt x="2799231" y="261189"/>
                      <a:pt x="2799231" y="583991"/>
                    </a:cubicBezTo>
                    <a:cubicBezTo>
                      <a:pt x="2797961" y="905454"/>
                      <a:pt x="2550311" y="1166631"/>
                      <a:pt x="2245511" y="1166631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24045221" y="9519126"/>
              <a:ext cx="1854038" cy="315297"/>
              <a:chOff x="0" y="0"/>
              <a:chExt cx="2987190" cy="508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49530"/>
                <a:ext cx="298719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2987190" h="408940">
                    <a:moveTo>
                      <a:pt x="2781450" y="0"/>
                    </a:moveTo>
                    <a:cubicBezTo>
                      <a:pt x="2681120" y="0"/>
                      <a:pt x="2598570" y="72390"/>
                      <a:pt x="2579520" y="166370"/>
                    </a:cubicBezTo>
                    <a:lnTo>
                      <a:pt x="0" y="166370"/>
                    </a:lnTo>
                    <a:lnTo>
                      <a:pt x="0" y="242570"/>
                    </a:lnTo>
                    <a:lnTo>
                      <a:pt x="2580790" y="242570"/>
                    </a:lnTo>
                    <a:cubicBezTo>
                      <a:pt x="2598570" y="337820"/>
                      <a:pt x="2682390" y="408940"/>
                      <a:pt x="2782720" y="408940"/>
                    </a:cubicBezTo>
                    <a:cubicBezTo>
                      <a:pt x="2895750" y="408940"/>
                      <a:pt x="2987190" y="317500"/>
                      <a:pt x="2987190" y="204470"/>
                    </a:cubicBezTo>
                    <a:cubicBezTo>
                      <a:pt x="2987190" y="91440"/>
                      <a:pt x="2895750" y="0"/>
                      <a:pt x="2781450" y="0"/>
                    </a:cubicBezTo>
                    <a:close/>
                  </a:path>
                </a:pathLst>
              </a:custGeom>
              <a:solidFill>
                <a:srgbClr val="F2503D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22166445" y="9064142"/>
              <a:ext cx="2938586" cy="1225266"/>
              <a:chOff x="0" y="0"/>
              <a:chExt cx="2797961" cy="116663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799231" cy="1166631"/>
              </a:xfrm>
              <a:custGeom>
                <a:avLst/>
                <a:gdLst/>
                <a:ahLst/>
                <a:cxnLst/>
                <a:rect l="l" t="t" r="r" b="b"/>
                <a:pathLst>
                  <a:path w="2799231" h="1166631">
                    <a:moveTo>
                      <a:pt x="2245511" y="1166631"/>
                    </a:moveTo>
                    <a:lnTo>
                      <a:pt x="553720" y="1166631"/>
                    </a:lnTo>
                    <a:cubicBezTo>
                      <a:pt x="247650" y="1166631"/>
                      <a:pt x="0" y="905454"/>
                      <a:pt x="0" y="583991"/>
                    </a:cubicBezTo>
                    <a:cubicBezTo>
                      <a:pt x="0" y="261189"/>
                      <a:pt x="247650" y="0"/>
                      <a:pt x="553720" y="0"/>
                    </a:cubicBezTo>
                    <a:lnTo>
                      <a:pt x="2245511" y="0"/>
                    </a:lnTo>
                    <a:cubicBezTo>
                      <a:pt x="2551581" y="0"/>
                      <a:pt x="2799231" y="261189"/>
                      <a:pt x="2799231" y="583991"/>
                    </a:cubicBezTo>
                    <a:cubicBezTo>
                      <a:pt x="2797961" y="905454"/>
                      <a:pt x="2550311" y="1166631"/>
                      <a:pt x="2245511" y="1166631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 rot="-10800000">
              <a:off x="22969306" y="3693089"/>
              <a:ext cx="1843945" cy="313580"/>
              <a:chOff x="0" y="0"/>
              <a:chExt cx="2987190" cy="508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49530"/>
                <a:ext cx="298719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2987190" h="408940">
                    <a:moveTo>
                      <a:pt x="2781450" y="0"/>
                    </a:moveTo>
                    <a:cubicBezTo>
                      <a:pt x="2681120" y="0"/>
                      <a:pt x="2598570" y="72390"/>
                      <a:pt x="2579520" y="166370"/>
                    </a:cubicBezTo>
                    <a:lnTo>
                      <a:pt x="0" y="166370"/>
                    </a:lnTo>
                    <a:lnTo>
                      <a:pt x="0" y="242570"/>
                    </a:lnTo>
                    <a:lnTo>
                      <a:pt x="2580790" y="242570"/>
                    </a:lnTo>
                    <a:cubicBezTo>
                      <a:pt x="2598570" y="337820"/>
                      <a:pt x="2682390" y="408940"/>
                      <a:pt x="2782720" y="408940"/>
                    </a:cubicBezTo>
                    <a:cubicBezTo>
                      <a:pt x="2895750" y="408940"/>
                      <a:pt x="2987190" y="317500"/>
                      <a:pt x="2987190" y="204470"/>
                    </a:cubicBezTo>
                    <a:cubicBezTo>
                      <a:pt x="2987190" y="91440"/>
                      <a:pt x="2895750" y="0"/>
                      <a:pt x="2781450" y="0"/>
                    </a:cubicBezTo>
                    <a:close/>
                  </a:path>
                </a:pathLst>
              </a:custGeom>
              <a:solidFill>
                <a:srgbClr val="F2503D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4257534" y="3158942"/>
              <a:ext cx="2938586" cy="1225266"/>
              <a:chOff x="0" y="0"/>
              <a:chExt cx="2797961" cy="116663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799231" cy="1166631"/>
              </a:xfrm>
              <a:custGeom>
                <a:avLst/>
                <a:gdLst/>
                <a:ahLst/>
                <a:cxnLst/>
                <a:rect l="l" t="t" r="r" b="b"/>
                <a:pathLst>
                  <a:path w="2799231" h="1166631">
                    <a:moveTo>
                      <a:pt x="2245511" y="1166631"/>
                    </a:moveTo>
                    <a:lnTo>
                      <a:pt x="553720" y="1166631"/>
                    </a:lnTo>
                    <a:cubicBezTo>
                      <a:pt x="247650" y="1166631"/>
                      <a:pt x="0" y="905454"/>
                      <a:pt x="0" y="583991"/>
                    </a:cubicBezTo>
                    <a:cubicBezTo>
                      <a:pt x="0" y="261189"/>
                      <a:pt x="247650" y="0"/>
                      <a:pt x="553720" y="0"/>
                    </a:cubicBezTo>
                    <a:lnTo>
                      <a:pt x="2245511" y="0"/>
                    </a:lnTo>
                    <a:cubicBezTo>
                      <a:pt x="2551581" y="0"/>
                      <a:pt x="2799231" y="261189"/>
                      <a:pt x="2799231" y="583991"/>
                    </a:cubicBezTo>
                    <a:cubicBezTo>
                      <a:pt x="2797961" y="905454"/>
                      <a:pt x="2550311" y="1166631"/>
                      <a:pt x="2245511" y="1166631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11192938" y="3664533"/>
              <a:ext cx="2938586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  <a:spcBef>
                  <a:spcPct val="0"/>
                </a:spcBef>
              </a:pPr>
              <a:r>
                <a:rPr lang="en-US" sz="3312" b="1">
                  <a:solidFill>
                    <a:srgbClr val="4E7F1C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MORA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4257534" y="3383162"/>
              <a:ext cx="2938586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  <a:spcBef>
                  <a:spcPct val="0"/>
                </a:spcBef>
              </a:pPr>
              <a:r>
                <a:rPr lang="en-US" sz="3312" b="1">
                  <a:solidFill>
                    <a:srgbClr val="4E7F1C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BROTAS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77958" y="9946619"/>
              <a:ext cx="2938586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  <a:spcBef>
                  <a:spcPct val="0"/>
                </a:spcBef>
              </a:pPr>
              <a:r>
                <a:rPr lang="en-US" sz="3312" b="1">
                  <a:solidFill>
                    <a:srgbClr val="4E7F1C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PAVIA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12892416" y="10186861"/>
              <a:ext cx="1854038" cy="315297"/>
              <a:chOff x="0" y="0"/>
              <a:chExt cx="2987190" cy="508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49530"/>
                <a:ext cx="298719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2987190" h="408940">
                    <a:moveTo>
                      <a:pt x="2781450" y="0"/>
                    </a:moveTo>
                    <a:cubicBezTo>
                      <a:pt x="2681120" y="0"/>
                      <a:pt x="2598570" y="72390"/>
                      <a:pt x="2579520" y="166370"/>
                    </a:cubicBezTo>
                    <a:lnTo>
                      <a:pt x="0" y="166370"/>
                    </a:lnTo>
                    <a:lnTo>
                      <a:pt x="0" y="242570"/>
                    </a:lnTo>
                    <a:lnTo>
                      <a:pt x="2580790" y="242570"/>
                    </a:lnTo>
                    <a:cubicBezTo>
                      <a:pt x="2598570" y="337820"/>
                      <a:pt x="2682390" y="408940"/>
                      <a:pt x="2782720" y="408940"/>
                    </a:cubicBezTo>
                    <a:cubicBezTo>
                      <a:pt x="2895750" y="408940"/>
                      <a:pt x="2987190" y="317500"/>
                      <a:pt x="2987190" y="204470"/>
                    </a:cubicBezTo>
                    <a:cubicBezTo>
                      <a:pt x="2987190" y="91440"/>
                      <a:pt x="2895750" y="0"/>
                      <a:pt x="2781450" y="0"/>
                    </a:cubicBezTo>
                    <a:close/>
                  </a:path>
                </a:pathLst>
              </a:custGeom>
              <a:solidFill>
                <a:srgbClr val="F2503D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0880849" y="9731877"/>
              <a:ext cx="2938586" cy="1225266"/>
              <a:chOff x="0" y="0"/>
              <a:chExt cx="2797961" cy="116663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799231" cy="1166631"/>
              </a:xfrm>
              <a:custGeom>
                <a:avLst/>
                <a:gdLst/>
                <a:ahLst/>
                <a:cxnLst/>
                <a:rect l="l" t="t" r="r" b="b"/>
                <a:pathLst>
                  <a:path w="2799231" h="1166631">
                    <a:moveTo>
                      <a:pt x="2245511" y="1166631"/>
                    </a:moveTo>
                    <a:lnTo>
                      <a:pt x="553720" y="1166631"/>
                    </a:lnTo>
                    <a:cubicBezTo>
                      <a:pt x="247650" y="1166631"/>
                      <a:pt x="0" y="905454"/>
                      <a:pt x="0" y="583991"/>
                    </a:cubicBezTo>
                    <a:cubicBezTo>
                      <a:pt x="0" y="261189"/>
                      <a:pt x="247650" y="0"/>
                      <a:pt x="553720" y="0"/>
                    </a:cubicBezTo>
                    <a:lnTo>
                      <a:pt x="2245511" y="0"/>
                    </a:lnTo>
                    <a:cubicBezTo>
                      <a:pt x="2551581" y="0"/>
                      <a:pt x="2799231" y="261189"/>
                      <a:pt x="2799231" y="583991"/>
                    </a:cubicBezTo>
                    <a:cubicBezTo>
                      <a:pt x="2797961" y="905454"/>
                      <a:pt x="2550311" y="1166631"/>
                      <a:pt x="2245511" y="1166631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10880849" y="10113878"/>
              <a:ext cx="2938586" cy="483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7"/>
                </a:lnSpc>
                <a:spcBef>
                  <a:spcPct val="0"/>
                </a:spcBef>
              </a:pPr>
              <a:r>
                <a:rPr lang="en-US" sz="2212" b="1">
                  <a:solidFill>
                    <a:srgbClr val="4E7F1C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MALARRANHA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2166445" y="9288362"/>
              <a:ext cx="2938586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  <a:spcBef>
                  <a:spcPct val="0"/>
                </a:spcBef>
              </a:pPr>
              <a:r>
                <a:rPr lang="en-US" sz="3312" b="1">
                  <a:solidFill>
                    <a:srgbClr val="4E7F1C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CABEÇÃO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841102" y="9293612"/>
              <a:ext cx="3652825" cy="335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3"/>
                </a:lnSpc>
              </a:pPr>
              <a:r>
                <a:rPr lang="en-US" sz="4202">
                  <a:solidFill>
                    <a:srgbClr val="293D42"/>
                  </a:solidFill>
                  <a:latin typeface="Pompiere"/>
                  <a:ea typeface="Pompiere"/>
                  <a:cs typeface="Pompiere"/>
                  <a:sym typeface="Pompiere"/>
                </a:rPr>
                <a:t>Edifício da Escola/JI Pavia</a:t>
              </a:r>
            </a:p>
            <a:p>
              <a:pPr algn="l">
                <a:lnSpc>
                  <a:spcPts val="6303"/>
                </a:lnSpc>
              </a:pPr>
              <a:endParaRPr lang="en-US" sz="4202">
                <a:solidFill>
                  <a:srgbClr val="293D42"/>
                </a:solidFill>
                <a:latin typeface="Pompiere"/>
                <a:ea typeface="Pompiere"/>
                <a:cs typeface="Pompiere"/>
                <a:sym typeface="Pompiere"/>
              </a:endParaRPr>
            </a:p>
            <a:p>
              <a:pPr algn="l">
                <a:lnSpc>
                  <a:spcPts val="959"/>
                </a:lnSpc>
              </a:pPr>
              <a:r>
                <a:rPr lang="en-US" sz="639">
                  <a:solidFill>
                    <a:srgbClr val="293D42"/>
                  </a:solidFill>
                  <a:latin typeface="Pompiere"/>
                  <a:ea typeface="Pompiere"/>
                  <a:cs typeface="Pompiere"/>
                  <a:sym typeface="Pompiere"/>
                </a:rPr>
                <a:t>o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5899259" y="8523331"/>
              <a:ext cx="4006619" cy="2293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3"/>
                </a:lnSpc>
              </a:pPr>
              <a:r>
                <a:rPr lang="en-US" sz="4202">
                  <a:solidFill>
                    <a:srgbClr val="293D42"/>
                  </a:solidFill>
                  <a:latin typeface="Pompiere"/>
                  <a:ea typeface="Pompiere"/>
                  <a:cs typeface="Pompiere"/>
                  <a:sym typeface="Pompiere"/>
                </a:rPr>
                <a:t>Edifício da Escola/JI Cabeção</a:t>
              </a:r>
            </a:p>
            <a:p>
              <a:pPr algn="l">
                <a:lnSpc>
                  <a:spcPts val="959"/>
                </a:lnSpc>
              </a:pPr>
              <a:r>
                <a:rPr lang="en-US" sz="639">
                  <a:solidFill>
                    <a:srgbClr val="293D42"/>
                  </a:solidFill>
                  <a:latin typeface="Pompiere"/>
                  <a:ea typeface="Pompiere"/>
                  <a:cs typeface="Pompiere"/>
                  <a:sym typeface="Pompiere"/>
                </a:rPr>
                <a:t>o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8426736" y="2878261"/>
              <a:ext cx="5209002" cy="1228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3"/>
                </a:lnSpc>
              </a:pPr>
              <a:endParaRPr/>
            </a:p>
            <a:p>
              <a:pPr algn="ctr">
                <a:lnSpc>
                  <a:spcPts val="959"/>
                </a:lnSpc>
              </a:pPr>
              <a:r>
                <a:rPr lang="en-US" sz="639">
                  <a:solidFill>
                    <a:srgbClr val="FFFFFF"/>
                  </a:solidFill>
                  <a:latin typeface="Pompiere"/>
                  <a:ea typeface="Pompiere"/>
                  <a:cs typeface="Pompiere"/>
                  <a:sym typeface="Pompiere"/>
                </a:rPr>
                <a:t>o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71848" y="2924538"/>
              <a:ext cx="5209002" cy="2293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3"/>
                </a:lnSpc>
              </a:pPr>
              <a:r>
                <a:rPr lang="en-US" sz="4202">
                  <a:solidFill>
                    <a:srgbClr val="293D42"/>
                  </a:solidFill>
                  <a:latin typeface="Pompiere"/>
                  <a:ea typeface="Pompiere"/>
                  <a:cs typeface="Pompiere"/>
                  <a:sym typeface="Pompiere"/>
                </a:rPr>
                <a:t>Pavilhão de Exposições do Parque de Feiras</a:t>
              </a:r>
            </a:p>
            <a:p>
              <a:pPr algn="ctr">
                <a:lnSpc>
                  <a:spcPts val="959"/>
                </a:lnSpc>
              </a:pPr>
              <a:r>
                <a:rPr lang="en-US" sz="639">
                  <a:solidFill>
                    <a:srgbClr val="293D42"/>
                  </a:solidFill>
                  <a:latin typeface="Pompiere"/>
                  <a:ea typeface="Pompiere"/>
                  <a:cs typeface="Pompiere"/>
                  <a:sym typeface="Pompiere"/>
                </a:rPr>
                <a:t>o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8426736" y="2687609"/>
              <a:ext cx="5209002" cy="2293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3"/>
                </a:lnSpc>
              </a:pPr>
              <a:r>
                <a:rPr lang="en-US" sz="4202">
                  <a:solidFill>
                    <a:srgbClr val="293D42"/>
                  </a:solidFill>
                  <a:latin typeface="Pompiere"/>
                  <a:ea typeface="Pompiere"/>
                  <a:cs typeface="Pompiere"/>
                  <a:sym typeface="Pompiere"/>
                </a:rPr>
                <a:t>Pavilhão de Exposições do Parque de Feiras</a:t>
              </a:r>
            </a:p>
            <a:p>
              <a:pPr algn="ctr">
                <a:lnSpc>
                  <a:spcPts val="959"/>
                </a:lnSpc>
              </a:pPr>
              <a:r>
                <a:rPr lang="en-US" sz="639">
                  <a:solidFill>
                    <a:srgbClr val="293D42"/>
                  </a:solidFill>
                  <a:latin typeface="Pompiere"/>
                  <a:ea typeface="Pompiere"/>
                  <a:cs typeface="Pompiere"/>
                  <a:sym typeface="Pompiere"/>
                </a:rPr>
                <a:t>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1"/>
            <a:ext cx="18288000" cy="2788862"/>
          </a:xfrm>
          <a:custGeom>
            <a:avLst/>
            <a:gdLst/>
            <a:ahLst/>
            <a:cxnLst/>
            <a:rect l="l" t="t" r="r" b="b"/>
            <a:pathLst>
              <a:path w="20337394" h="4629399">
                <a:moveTo>
                  <a:pt x="0" y="0"/>
                </a:moveTo>
                <a:lnTo>
                  <a:pt x="20337394" y="0"/>
                </a:lnTo>
                <a:lnTo>
                  <a:pt x="20337394" y="4629399"/>
                </a:lnTo>
                <a:lnTo>
                  <a:pt x="0" y="4629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659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396558" y="537077"/>
            <a:ext cx="19193100" cy="141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9"/>
              </a:lnSpc>
            </a:pPr>
            <a:r>
              <a:rPr lang="en-US" sz="8235" b="1">
                <a:solidFill>
                  <a:srgbClr val="0080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FÉRIAS ESCOLARES NAS FREGUESIAS - TRANSPORTES?</a:t>
            </a:r>
          </a:p>
        </p:txBody>
      </p:sp>
      <p:sp>
        <p:nvSpPr>
          <p:cNvPr id="4" name="Freeform 4"/>
          <p:cNvSpPr/>
          <p:nvPr/>
        </p:nvSpPr>
        <p:spPr>
          <a:xfrm>
            <a:off x="14756009" y="8708400"/>
            <a:ext cx="3012084" cy="1671707"/>
          </a:xfrm>
          <a:custGeom>
            <a:avLst/>
            <a:gdLst/>
            <a:ahLst/>
            <a:cxnLst/>
            <a:rect l="l" t="t" r="r" b="b"/>
            <a:pathLst>
              <a:path w="3012084" h="1671707">
                <a:moveTo>
                  <a:pt x="0" y="0"/>
                </a:moveTo>
                <a:lnTo>
                  <a:pt x="3012084" y="0"/>
                </a:lnTo>
                <a:lnTo>
                  <a:pt x="3012084" y="1671707"/>
                </a:lnTo>
                <a:lnTo>
                  <a:pt x="0" y="1671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486572" y="2579167"/>
            <a:ext cx="1721557" cy="955464"/>
          </a:xfrm>
          <a:custGeom>
            <a:avLst/>
            <a:gdLst/>
            <a:ahLst/>
            <a:cxnLst/>
            <a:rect l="l" t="t" r="r" b="b"/>
            <a:pathLst>
              <a:path w="1721557" h="955464">
                <a:moveTo>
                  <a:pt x="0" y="955465"/>
                </a:moveTo>
                <a:lnTo>
                  <a:pt x="1721557" y="955465"/>
                </a:lnTo>
                <a:lnTo>
                  <a:pt x="1721557" y="0"/>
                </a:lnTo>
                <a:lnTo>
                  <a:pt x="0" y="0"/>
                </a:lnTo>
                <a:lnTo>
                  <a:pt x="0" y="95546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5739564" y="2468746"/>
            <a:ext cx="1794374" cy="995878"/>
          </a:xfrm>
          <a:custGeom>
            <a:avLst/>
            <a:gdLst/>
            <a:ahLst/>
            <a:cxnLst/>
            <a:rect l="l" t="t" r="r" b="b"/>
            <a:pathLst>
              <a:path w="1794374" h="995878">
                <a:moveTo>
                  <a:pt x="0" y="0"/>
                </a:moveTo>
                <a:lnTo>
                  <a:pt x="1794375" y="0"/>
                </a:lnTo>
                <a:lnTo>
                  <a:pt x="1794375" y="995878"/>
                </a:lnTo>
                <a:lnTo>
                  <a:pt x="0" y="995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024774" y="7988937"/>
            <a:ext cx="2203940" cy="918949"/>
            <a:chOff x="0" y="0"/>
            <a:chExt cx="2797961" cy="11666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99231" cy="1166631"/>
            </a:xfrm>
            <a:custGeom>
              <a:avLst/>
              <a:gdLst/>
              <a:ahLst/>
              <a:cxnLst/>
              <a:rect l="l" t="t" r="r" b="b"/>
              <a:pathLst>
                <a:path w="2799231" h="1166631">
                  <a:moveTo>
                    <a:pt x="2245511" y="1166631"/>
                  </a:moveTo>
                  <a:lnTo>
                    <a:pt x="553720" y="1166631"/>
                  </a:lnTo>
                  <a:cubicBezTo>
                    <a:pt x="247650" y="1166631"/>
                    <a:pt x="0" y="905454"/>
                    <a:pt x="0" y="583991"/>
                  </a:cubicBezTo>
                  <a:cubicBezTo>
                    <a:pt x="0" y="261189"/>
                    <a:pt x="247650" y="0"/>
                    <a:pt x="553720" y="0"/>
                  </a:cubicBezTo>
                  <a:lnTo>
                    <a:pt x="2245511" y="0"/>
                  </a:lnTo>
                  <a:cubicBezTo>
                    <a:pt x="2551581" y="0"/>
                    <a:pt x="2799231" y="261189"/>
                    <a:pt x="2799231" y="583991"/>
                  </a:cubicBezTo>
                  <a:cubicBezTo>
                    <a:pt x="2797961" y="905454"/>
                    <a:pt x="2550311" y="1166631"/>
                    <a:pt x="2245511" y="1166631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024774" y="8142815"/>
            <a:ext cx="2203940" cy="5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b="1">
                <a:solidFill>
                  <a:srgbClr val="37AB2D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BROTAS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947063" y="6294891"/>
            <a:ext cx="2203940" cy="918949"/>
            <a:chOff x="0" y="0"/>
            <a:chExt cx="2797961" cy="11666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99231" cy="1166631"/>
            </a:xfrm>
            <a:custGeom>
              <a:avLst/>
              <a:gdLst/>
              <a:ahLst/>
              <a:cxnLst/>
              <a:rect l="l" t="t" r="r" b="b"/>
              <a:pathLst>
                <a:path w="2799231" h="1166631">
                  <a:moveTo>
                    <a:pt x="2245511" y="1166631"/>
                  </a:moveTo>
                  <a:lnTo>
                    <a:pt x="553720" y="1166631"/>
                  </a:lnTo>
                  <a:cubicBezTo>
                    <a:pt x="247650" y="1166631"/>
                    <a:pt x="0" y="905454"/>
                    <a:pt x="0" y="583991"/>
                  </a:cubicBezTo>
                  <a:cubicBezTo>
                    <a:pt x="0" y="261189"/>
                    <a:pt x="247650" y="0"/>
                    <a:pt x="553720" y="0"/>
                  </a:cubicBezTo>
                  <a:lnTo>
                    <a:pt x="2245511" y="0"/>
                  </a:lnTo>
                  <a:cubicBezTo>
                    <a:pt x="2551581" y="0"/>
                    <a:pt x="2799231" y="261189"/>
                    <a:pt x="2799231" y="583991"/>
                  </a:cubicBezTo>
                  <a:cubicBezTo>
                    <a:pt x="2797961" y="905454"/>
                    <a:pt x="2550311" y="1166631"/>
                    <a:pt x="2245511" y="1166631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947063" y="6571867"/>
            <a:ext cx="2203940" cy="372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7"/>
              </a:lnSpc>
              <a:spcBef>
                <a:spcPct val="0"/>
              </a:spcBef>
            </a:pPr>
            <a:r>
              <a:rPr lang="en-US" sz="2212" b="1">
                <a:solidFill>
                  <a:srgbClr val="37AB2D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MALARRANHA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338850" y="7988937"/>
            <a:ext cx="2203940" cy="918949"/>
            <a:chOff x="0" y="0"/>
            <a:chExt cx="2797961" cy="11666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99231" cy="1166631"/>
            </a:xfrm>
            <a:custGeom>
              <a:avLst/>
              <a:gdLst/>
              <a:ahLst/>
              <a:cxnLst/>
              <a:rect l="l" t="t" r="r" b="b"/>
              <a:pathLst>
                <a:path w="2799231" h="1166631">
                  <a:moveTo>
                    <a:pt x="2245511" y="1166631"/>
                  </a:moveTo>
                  <a:lnTo>
                    <a:pt x="553720" y="1166631"/>
                  </a:lnTo>
                  <a:cubicBezTo>
                    <a:pt x="247650" y="1166631"/>
                    <a:pt x="0" y="905454"/>
                    <a:pt x="0" y="583991"/>
                  </a:cubicBezTo>
                  <a:cubicBezTo>
                    <a:pt x="0" y="261189"/>
                    <a:pt x="247650" y="0"/>
                    <a:pt x="553720" y="0"/>
                  </a:cubicBezTo>
                  <a:lnTo>
                    <a:pt x="2245511" y="0"/>
                  </a:lnTo>
                  <a:cubicBezTo>
                    <a:pt x="2551581" y="0"/>
                    <a:pt x="2799231" y="261189"/>
                    <a:pt x="2799231" y="583991"/>
                  </a:cubicBezTo>
                  <a:cubicBezTo>
                    <a:pt x="2797961" y="905454"/>
                    <a:pt x="2550311" y="1166631"/>
                    <a:pt x="2245511" y="1166631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338850" y="8142815"/>
            <a:ext cx="2203940" cy="5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b="1">
                <a:solidFill>
                  <a:srgbClr val="37AB2D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MORA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5228713" y="8429362"/>
            <a:ext cx="2110137" cy="0"/>
          </a:xfrm>
          <a:prstGeom prst="line">
            <a:avLst/>
          </a:prstGeom>
          <a:ln w="38100" cap="flat">
            <a:solidFill>
              <a:srgbClr val="F2503D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17" name="AutoShape 17"/>
          <p:cNvSpPr/>
          <p:nvPr/>
        </p:nvSpPr>
        <p:spPr>
          <a:xfrm rot="37489">
            <a:off x="5151940" y="6746700"/>
            <a:ext cx="2087858" cy="0"/>
          </a:xfrm>
          <a:prstGeom prst="line">
            <a:avLst/>
          </a:prstGeom>
          <a:ln w="38100" cap="flat">
            <a:solidFill>
              <a:srgbClr val="F2503D"/>
            </a:solidFill>
            <a:prstDash val="sysDot"/>
            <a:headEnd type="triangle" w="lg" len="med"/>
            <a:tailEnd type="triangle" w="lg" len="med"/>
          </a:ln>
        </p:spPr>
      </p:sp>
      <p:grpSp>
        <p:nvGrpSpPr>
          <p:cNvPr id="18" name="Group 18"/>
          <p:cNvGrpSpPr/>
          <p:nvPr/>
        </p:nvGrpSpPr>
        <p:grpSpPr>
          <a:xfrm>
            <a:off x="7239736" y="6212238"/>
            <a:ext cx="2402168" cy="1001602"/>
            <a:chOff x="0" y="0"/>
            <a:chExt cx="2797961" cy="116663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99231" cy="1166631"/>
            </a:xfrm>
            <a:custGeom>
              <a:avLst/>
              <a:gdLst/>
              <a:ahLst/>
              <a:cxnLst/>
              <a:rect l="l" t="t" r="r" b="b"/>
              <a:pathLst>
                <a:path w="2799231" h="1166631">
                  <a:moveTo>
                    <a:pt x="2245511" y="1166631"/>
                  </a:moveTo>
                  <a:lnTo>
                    <a:pt x="553720" y="1166631"/>
                  </a:lnTo>
                  <a:cubicBezTo>
                    <a:pt x="247650" y="1166631"/>
                    <a:pt x="0" y="905454"/>
                    <a:pt x="0" y="583991"/>
                  </a:cubicBezTo>
                  <a:cubicBezTo>
                    <a:pt x="0" y="261189"/>
                    <a:pt x="247650" y="0"/>
                    <a:pt x="553720" y="0"/>
                  </a:cubicBezTo>
                  <a:lnTo>
                    <a:pt x="2245511" y="0"/>
                  </a:lnTo>
                  <a:cubicBezTo>
                    <a:pt x="2551581" y="0"/>
                    <a:pt x="2799231" y="261189"/>
                    <a:pt x="2799231" y="583991"/>
                  </a:cubicBezTo>
                  <a:cubicBezTo>
                    <a:pt x="2797961" y="905454"/>
                    <a:pt x="2550311" y="1166631"/>
                    <a:pt x="2245511" y="1166631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7338850" y="6422673"/>
            <a:ext cx="2203940" cy="5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b="1">
                <a:solidFill>
                  <a:srgbClr val="37AB2D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PAVIA</a:t>
            </a:r>
          </a:p>
        </p:txBody>
      </p:sp>
      <p:sp>
        <p:nvSpPr>
          <p:cNvPr id="21" name="Freeform 21"/>
          <p:cNvSpPr/>
          <p:nvPr/>
        </p:nvSpPr>
        <p:spPr>
          <a:xfrm>
            <a:off x="17768093" y="2069143"/>
            <a:ext cx="5453669" cy="8217857"/>
          </a:xfrm>
          <a:custGeom>
            <a:avLst/>
            <a:gdLst/>
            <a:ahLst/>
            <a:cxnLst/>
            <a:rect l="l" t="t" r="r" b="b"/>
            <a:pathLst>
              <a:path w="5453669" h="8217857">
                <a:moveTo>
                  <a:pt x="0" y="0"/>
                </a:moveTo>
                <a:lnTo>
                  <a:pt x="5453669" y="0"/>
                </a:lnTo>
                <a:lnTo>
                  <a:pt x="5453669" y="8217857"/>
                </a:lnTo>
                <a:lnTo>
                  <a:pt x="0" y="821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2208129" y="2788864"/>
            <a:ext cx="13465277" cy="2011944"/>
            <a:chOff x="0" y="0"/>
            <a:chExt cx="10688171" cy="15969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689441" cy="1596997"/>
            </a:xfrm>
            <a:custGeom>
              <a:avLst/>
              <a:gdLst/>
              <a:ahLst/>
              <a:cxnLst/>
              <a:rect l="l" t="t" r="r" b="b"/>
              <a:pathLst>
                <a:path w="10689441" h="1596997">
                  <a:moveTo>
                    <a:pt x="10135721" y="1596997"/>
                  </a:moveTo>
                  <a:lnTo>
                    <a:pt x="553720" y="1596997"/>
                  </a:lnTo>
                  <a:cubicBezTo>
                    <a:pt x="247650" y="1596997"/>
                    <a:pt x="0" y="1239530"/>
                    <a:pt x="0" y="799460"/>
                  </a:cubicBezTo>
                  <a:cubicBezTo>
                    <a:pt x="0" y="357557"/>
                    <a:pt x="247650" y="0"/>
                    <a:pt x="553720" y="0"/>
                  </a:cubicBezTo>
                  <a:lnTo>
                    <a:pt x="10135721" y="0"/>
                  </a:lnTo>
                  <a:cubicBezTo>
                    <a:pt x="10441791" y="0"/>
                    <a:pt x="10689441" y="357557"/>
                    <a:pt x="10689441" y="799460"/>
                  </a:cubicBezTo>
                  <a:cubicBezTo>
                    <a:pt x="10688171" y="1239530"/>
                    <a:pt x="10440521" y="1596997"/>
                    <a:pt x="10135721" y="1596997"/>
                  </a:cubicBezTo>
                  <a:close/>
                </a:path>
              </a:pathLst>
            </a:custGeom>
            <a:solidFill>
              <a:srgbClr val="F2503D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198897" y="6276332"/>
            <a:ext cx="2296907" cy="2651553"/>
          </a:xfrm>
          <a:custGeom>
            <a:avLst/>
            <a:gdLst/>
            <a:ahLst/>
            <a:cxnLst/>
            <a:rect l="l" t="t" r="r" b="b"/>
            <a:pathLst>
              <a:path w="2296907" h="2651553">
                <a:moveTo>
                  <a:pt x="0" y="0"/>
                </a:moveTo>
                <a:lnTo>
                  <a:pt x="2296907" y="0"/>
                </a:lnTo>
                <a:lnTo>
                  <a:pt x="2296907" y="2651553"/>
                </a:lnTo>
                <a:lnTo>
                  <a:pt x="0" y="26515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641904" y="5065127"/>
            <a:ext cx="977088" cy="946887"/>
          </a:xfrm>
          <a:custGeom>
            <a:avLst/>
            <a:gdLst/>
            <a:ahLst/>
            <a:cxnLst/>
            <a:rect l="l" t="t" r="r" b="b"/>
            <a:pathLst>
              <a:path w="977088" h="946887">
                <a:moveTo>
                  <a:pt x="0" y="0"/>
                </a:moveTo>
                <a:lnTo>
                  <a:pt x="977088" y="0"/>
                </a:lnTo>
                <a:lnTo>
                  <a:pt x="977088" y="946887"/>
                </a:lnTo>
                <a:lnTo>
                  <a:pt x="0" y="9468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614594" y="3046222"/>
            <a:ext cx="13058813" cy="138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3"/>
              </a:lnSpc>
            </a:pPr>
            <a:r>
              <a:rPr lang="en-US" sz="3702">
                <a:solidFill>
                  <a:srgbClr val="FFFFFF"/>
                </a:solidFill>
                <a:latin typeface="Pompiere"/>
                <a:ea typeface="Pompiere"/>
                <a:cs typeface="Pompiere"/>
                <a:sym typeface="Pompiere"/>
              </a:rPr>
              <a:t>Tendo em conta que as atividades decorrem em simultâneo nas freguesias de Mora, Pavia e Cabeção, serão transportados apenas os participantes inscritos de Brotas e Malarranha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18992" y="5210383"/>
            <a:ext cx="7177550" cy="433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72"/>
              </a:lnSpc>
            </a:pPr>
            <a:r>
              <a:rPr lang="en-US" sz="3714">
                <a:solidFill>
                  <a:srgbClr val="393B38"/>
                </a:solidFill>
                <a:latin typeface="Pompiere"/>
                <a:ea typeface="Pompiere"/>
                <a:cs typeface="Pompiere"/>
                <a:sym typeface="Pompiere"/>
              </a:rPr>
              <a:t>Os participantes que frequentem o 2º ciclo poderão ser introduzidos nas atividades que decorrem em Mora apenas se manifestarem esse interesse no momento da inscrição. O transporte, nestas situações será da responsabilidade dos pais/representantes legais.</a:t>
            </a:r>
          </a:p>
          <a:p>
            <a:pPr algn="just">
              <a:lnSpc>
                <a:spcPts val="593"/>
              </a:lnSpc>
            </a:pPr>
            <a:r>
              <a:rPr lang="en-US" sz="395">
                <a:solidFill>
                  <a:srgbClr val="FFFFFF"/>
                </a:solidFill>
                <a:latin typeface="Pompiere"/>
                <a:ea typeface="Pompiere"/>
                <a:cs typeface="Pompiere"/>
                <a:sym typeface="Pompiere"/>
              </a:rPr>
              <a:t>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-27050" y="3756118"/>
            <a:ext cx="3853865" cy="235913"/>
          </a:xfrm>
          <a:custGeom>
            <a:avLst/>
            <a:gdLst/>
            <a:ahLst/>
            <a:cxnLst/>
            <a:rect l="l" t="t" r="r" b="b"/>
            <a:pathLst>
              <a:path w="3853865" h="235913">
                <a:moveTo>
                  <a:pt x="0" y="0"/>
                </a:moveTo>
                <a:lnTo>
                  <a:pt x="3853865" y="0"/>
                </a:lnTo>
                <a:lnTo>
                  <a:pt x="3853865" y="235914"/>
                </a:lnTo>
                <a:lnTo>
                  <a:pt x="0" y="23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3470392" y="1264479"/>
            <a:ext cx="2955632" cy="426672"/>
          </a:xfrm>
          <a:custGeom>
            <a:avLst/>
            <a:gdLst/>
            <a:ahLst/>
            <a:cxnLst/>
            <a:rect l="l" t="t" r="r" b="b"/>
            <a:pathLst>
              <a:path w="3853865" h="235913">
                <a:moveTo>
                  <a:pt x="0" y="0"/>
                </a:moveTo>
                <a:lnTo>
                  <a:pt x="3853865" y="0"/>
                </a:lnTo>
                <a:lnTo>
                  <a:pt x="3853865" y="235914"/>
                </a:lnTo>
                <a:lnTo>
                  <a:pt x="0" y="23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7335024" y="3407200"/>
            <a:ext cx="3853865" cy="235913"/>
          </a:xfrm>
          <a:custGeom>
            <a:avLst/>
            <a:gdLst/>
            <a:ahLst/>
            <a:cxnLst/>
            <a:rect l="l" t="t" r="r" b="b"/>
            <a:pathLst>
              <a:path w="3853865" h="235913">
                <a:moveTo>
                  <a:pt x="0" y="0"/>
                </a:moveTo>
                <a:lnTo>
                  <a:pt x="3853865" y="0"/>
                </a:lnTo>
                <a:lnTo>
                  <a:pt x="3853865" y="235913"/>
                </a:lnTo>
                <a:lnTo>
                  <a:pt x="0" y="23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1980066" y="3756118"/>
            <a:ext cx="3853865" cy="235913"/>
          </a:xfrm>
          <a:custGeom>
            <a:avLst/>
            <a:gdLst/>
            <a:ahLst/>
            <a:cxnLst/>
            <a:rect l="l" t="t" r="r" b="b"/>
            <a:pathLst>
              <a:path w="3853865" h="235913">
                <a:moveTo>
                  <a:pt x="0" y="0"/>
                </a:moveTo>
                <a:lnTo>
                  <a:pt x="3853865" y="0"/>
                </a:lnTo>
                <a:lnTo>
                  <a:pt x="3853865" y="235914"/>
                </a:lnTo>
                <a:lnTo>
                  <a:pt x="0" y="23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843151" y="1591094"/>
            <a:ext cx="3250005" cy="67813"/>
          </a:xfrm>
          <a:custGeom>
            <a:avLst/>
            <a:gdLst/>
            <a:ahLst/>
            <a:cxnLst/>
            <a:rect l="l" t="t" r="r" b="b"/>
            <a:pathLst>
              <a:path w="3853865" h="235913">
                <a:moveTo>
                  <a:pt x="0" y="0"/>
                </a:moveTo>
                <a:lnTo>
                  <a:pt x="3853865" y="0"/>
                </a:lnTo>
                <a:lnTo>
                  <a:pt x="3853865" y="235914"/>
                </a:lnTo>
                <a:lnTo>
                  <a:pt x="0" y="23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3" y="13042"/>
            <a:ext cx="18288001" cy="2905232"/>
          </a:xfrm>
          <a:custGeom>
            <a:avLst/>
            <a:gdLst/>
            <a:ahLst/>
            <a:cxnLst/>
            <a:rect l="l" t="t" r="r" b="b"/>
            <a:pathLst>
              <a:path w="20337394" h="4629399">
                <a:moveTo>
                  <a:pt x="0" y="0"/>
                </a:moveTo>
                <a:lnTo>
                  <a:pt x="20337394" y="0"/>
                </a:lnTo>
                <a:lnTo>
                  <a:pt x="20337394" y="4629399"/>
                </a:lnTo>
                <a:lnTo>
                  <a:pt x="0" y="4629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65981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9" name="Group 9"/>
          <p:cNvGrpSpPr/>
          <p:nvPr/>
        </p:nvGrpSpPr>
        <p:grpSpPr>
          <a:xfrm>
            <a:off x="124088" y="5405471"/>
            <a:ext cx="3261436" cy="4292159"/>
            <a:chOff x="5786395" y="1157900"/>
            <a:chExt cx="4348581" cy="5722878"/>
          </a:xfrm>
        </p:grpSpPr>
        <p:sp>
          <p:nvSpPr>
            <p:cNvPr id="11" name="Freeform 11"/>
            <p:cNvSpPr/>
            <p:nvPr/>
          </p:nvSpPr>
          <p:spPr>
            <a:xfrm>
              <a:off x="5786395" y="1157900"/>
              <a:ext cx="4348581" cy="5722878"/>
            </a:xfrm>
            <a:custGeom>
              <a:avLst/>
              <a:gdLst/>
              <a:ahLst/>
              <a:cxnLst/>
              <a:rect l="l" t="t" r="r" b="b"/>
              <a:pathLst>
                <a:path w="4348581" h="5722878">
                  <a:moveTo>
                    <a:pt x="0" y="0"/>
                  </a:moveTo>
                  <a:lnTo>
                    <a:pt x="4348581" y="0"/>
                  </a:lnTo>
                  <a:lnTo>
                    <a:pt x="4348581" y="5722878"/>
                  </a:lnTo>
                  <a:lnTo>
                    <a:pt x="0" y="5722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6338223" y="3810290"/>
              <a:ext cx="3517506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63130" y="2918275"/>
            <a:ext cx="3126668" cy="4091305"/>
            <a:chOff x="0" y="0"/>
            <a:chExt cx="4168891" cy="54550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68891" cy="5455073"/>
            </a:xfrm>
            <a:custGeom>
              <a:avLst/>
              <a:gdLst/>
              <a:ahLst/>
              <a:cxnLst/>
              <a:rect l="l" t="t" r="r" b="b"/>
              <a:pathLst>
                <a:path w="4168891" h="5455073">
                  <a:moveTo>
                    <a:pt x="0" y="0"/>
                  </a:moveTo>
                  <a:lnTo>
                    <a:pt x="4168891" y="0"/>
                  </a:lnTo>
                  <a:lnTo>
                    <a:pt x="4168891" y="5455073"/>
                  </a:lnTo>
                  <a:lnTo>
                    <a:pt x="0" y="5455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87" b="-287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325692" y="2679303"/>
              <a:ext cx="3517506" cy="688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7"/>
                </a:lnSpc>
                <a:spcBef>
                  <a:spcPct val="0"/>
                </a:spcBef>
              </a:pPr>
              <a:r>
                <a:rPr lang="en-US" sz="3112" b="1">
                  <a:solidFill>
                    <a:srgbClr val="293D42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CIENTÍFICAS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20600" y="2875985"/>
            <a:ext cx="5867398" cy="7179678"/>
            <a:chOff x="0" y="437305"/>
            <a:chExt cx="7823198" cy="9572905"/>
          </a:xfrm>
        </p:grpSpPr>
        <p:sp>
          <p:nvSpPr>
            <p:cNvPr id="17" name="Freeform 17"/>
            <p:cNvSpPr/>
            <p:nvPr/>
          </p:nvSpPr>
          <p:spPr>
            <a:xfrm>
              <a:off x="3449040" y="437305"/>
              <a:ext cx="4374158" cy="5756536"/>
            </a:xfrm>
            <a:custGeom>
              <a:avLst/>
              <a:gdLst/>
              <a:ahLst/>
              <a:cxnLst/>
              <a:rect l="l" t="t" r="r" b="b"/>
              <a:pathLst>
                <a:path w="4374158" h="5756537">
                  <a:moveTo>
                    <a:pt x="0" y="0"/>
                  </a:moveTo>
                  <a:lnTo>
                    <a:pt x="4374158" y="0"/>
                  </a:lnTo>
                  <a:lnTo>
                    <a:pt x="4374158" y="5756537"/>
                  </a:lnTo>
                  <a:lnTo>
                    <a:pt x="0" y="57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3212389" y="2686050"/>
              <a:ext cx="4374158" cy="1424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7"/>
                </a:lnSpc>
                <a:spcBef>
                  <a:spcPct val="0"/>
                </a:spcBef>
              </a:pPr>
              <a:r>
                <a:rPr lang="en-US" sz="3112" b="1">
                  <a:solidFill>
                    <a:srgbClr val="F2F2F2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CULTURAIS E HISTÓRICAS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4202799"/>
              <a:ext cx="4412814" cy="5807411"/>
            </a:xfrm>
            <a:custGeom>
              <a:avLst/>
              <a:gdLst/>
              <a:ahLst/>
              <a:cxnLst/>
              <a:rect l="l" t="t" r="r" b="b"/>
              <a:pathLst>
                <a:path w="4412814" h="5807411">
                  <a:moveTo>
                    <a:pt x="0" y="0"/>
                  </a:moveTo>
                  <a:lnTo>
                    <a:pt x="4412814" y="0"/>
                  </a:lnTo>
                  <a:lnTo>
                    <a:pt x="4412814" y="5807411"/>
                  </a:lnTo>
                  <a:lnTo>
                    <a:pt x="0" y="5807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7024681"/>
              <a:ext cx="4412814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  <a:spcBef>
                  <a:spcPct val="0"/>
                </a:spcBef>
              </a:pPr>
              <a:r>
                <a:rPr lang="en-US" sz="3312" b="1">
                  <a:solidFill>
                    <a:srgbClr val="293D42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LÚDICAS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7439654" y="4537046"/>
            <a:ext cx="3740409" cy="4816457"/>
          </a:xfrm>
          <a:custGeom>
            <a:avLst/>
            <a:gdLst/>
            <a:ahLst/>
            <a:cxnLst/>
            <a:rect l="l" t="t" r="r" b="b"/>
            <a:pathLst>
              <a:path w="3740409" h="4816457">
                <a:moveTo>
                  <a:pt x="0" y="0"/>
                </a:moveTo>
                <a:lnTo>
                  <a:pt x="3740409" y="0"/>
                </a:lnTo>
                <a:lnTo>
                  <a:pt x="3740409" y="4816457"/>
                </a:lnTo>
                <a:lnTo>
                  <a:pt x="0" y="4816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100" b="-1100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7713366" y="6801528"/>
            <a:ext cx="3333094" cy="966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  <a:spcBef>
                <a:spcPct val="0"/>
              </a:spcBef>
            </a:pPr>
            <a:r>
              <a:rPr lang="en-US" sz="2812" b="1">
                <a:solidFill>
                  <a:srgbClr val="293D42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RECREATIVAS E DESPORTIVAS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-697215" y="537077"/>
            <a:ext cx="19193100" cy="141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9"/>
              </a:lnSpc>
            </a:pPr>
            <a:r>
              <a:rPr lang="en-US" sz="8235" b="1" dirty="0">
                <a:solidFill>
                  <a:srgbClr val="0080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FÉRIAS ESCOLARES NAS FREGUESIAS - TIPOS DE ATIVIDADES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4883" y="7462725"/>
            <a:ext cx="2609999" cy="5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b="1">
                <a:solidFill>
                  <a:srgbClr val="FFFFFF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ARTÍSTICAS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1"/>
            <a:ext cx="18288000" cy="2702311"/>
          </a:xfrm>
          <a:custGeom>
            <a:avLst/>
            <a:gdLst/>
            <a:ahLst/>
            <a:cxnLst/>
            <a:rect l="l" t="t" r="r" b="b"/>
            <a:pathLst>
              <a:path w="20337394" h="4629399">
                <a:moveTo>
                  <a:pt x="0" y="0"/>
                </a:moveTo>
                <a:lnTo>
                  <a:pt x="20337394" y="0"/>
                </a:lnTo>
                <a:lnTo>
                  <a:pt x="20337394" y="4629400"/>
                </a:lnTo>
                <a:lnTo>
                  <a:pt x="0" y="4629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659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117267" y="494333"/>
            <a:ext cx="19193100" cy="125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70"/>
              </a:lnSpc>
            </a:pPr>
            <a:r>
              <a:rPr lang="en-US" sz="7335" b="1">
                <a:solidFill>
                  <a:srgbClr val="0080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FÉRIAS ESCOLARES NAS FREGUESIAS -  HORÁRIOS DE REFERÊNCIA</a:t>
            </a:r>
          </a:p>
        </p:txBody>
      </p:sp>
      <p:sp>
        <p:nvSpPr>
          <p:cNvPr id="4" name="AutoShape 4"/>
          <p:cNvSpPr/>
          <p:nvPr/>
        </p:nvSpPr>
        <p:spPr>
          <a:xfrm rot="-5400000">
            <a:off x="9338194" y="-1519798"/>
            <a:ext cx="62588" cy="14310851"/>
          </a:xfrm>
          <a:prstGeom prst="rect">
            <a:avLst/>
          </a:prstGeom>
          <a:solidFill>
            <a:srgbClr val="DD1919">
              <a:alpha val="6667"/>
            </a:srgbClr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901561" y="5976186"/>
            <a:ext cx="1043480" cy="264478"/>
            <a:chOff x="0" y="0"/>
            <a:chExt cx="2004282" cy="508000"/>
          </a:xfrm>
        </p:grpSpPr>
        <p:sp>
          <p:nvSpPr>
            <p:cNvPr id="6" name="Freeform 6"/>
            <p:cNvSpPr/>
            <p:nvPr/>
          </p:nvSpPr>
          <p:spPr>
            <a:xfrm>
              <a:off x="1555972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09492" y="5250821"/>
            <a:ext cx="2627617" cy="671726"/>
            <a:chOff x="0" y="0"/>
            <a:chExt cx="2945064" cy="7528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344397" y="5297014"/>
            <a:ext cx="2157809" cy="47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3"/>
              </a:lnSpc>
            </a:pPr>
            <a:r>
              <a:rPr lang="en-US" sz="2470" b="1" spc="298">
                <a:solidFill>
                  <a:srgbClr val="F3F6F3"/>
                </a:solidFill>
                <a:latin typeface="Aileron Bold"/>
                <a:ea typeface="Aileron Bold"/>
                <a:cs typeface="Aileron Bold"/>
                <a:sym typeface="Aileron Bold"/>
              </a:rPr>
              <a:t>9H00</a:t>
            </a: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4717750" y="4932705"/>
            <a:ext cx="1043480" cy="264478"/>
            <a:chOff x="0" y="0"/>
            <a:chExt cx="2004282" cy="508000"/>
          </a:xfrm>
        </p:grpSpPr>
        <p:sp>
          <p:nvSpPr>
            <p:cNvPr id="12" name="Freeform 12"/>
            <p:cNvSpPr/>
            <p:nvPr/>
          </p:nvSpPr>
          <p:spPr>
            <a:xfrm>
              <a:off x="1555972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925681" y="5250821"/>
            <a:ext cx="2627617" cy="671726"/>
            <a:chOff x="0" y="0"/>
            <a:chExt cx="2945064" cy="7528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7533939" y="5976186"/>
            <a:ext cx="1043480" cy="264478"/>
            <a:chOff x="0" y="0"/>
            <a:chExt cx="2004282" cy="508000"/>
          </a:xfrm>
        </p:grpSpPr>
        <p:sp>
          <p:nvSpPr>
            <p:cNvPr id="17" name="Freeform 17"/>
            <p:cNvSpPr/>
            <p:nvPr/>
          </p:nvSpPr>
          <p:spPr>
            <a:xfrm>
              <a:off x="1555972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741870" y="5250821"/>
            <a:ext cx="2627617" cy="671726"/>
            <a:chOff x="0" y="0"/>
            <a:chExt cx="2945064" cy="75287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10350128" y="4932705"/>
            <a:ext cx="1043480" cy="264478"/>
            <a:chOff x="0" y="0"/>
            <a:chExt cx="2004282" cy="508000"/>
          </a:xfrm>
        </p:grpSpPr>
        <p:sp>
          <p:nvSpPr>
            <p:cNvPr id="22" name="Freeform 22"/>
            <p:cNvSpPr/>
            <p:nvPr/>
          </p:nvSpPr>
          <p:spPr>
            <a:xfrm>
              <a:off x="1555972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558059" y="5250821"/>
            <a:ext cx="2627617" cy="671726"/>
            <a:chOff x="0" y="0"/>
            <a:chExt cx="2945064" cy="75287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13166317" y="5976186"/>
            <a:ext cx="1043480" cy="264478"/>
            <a:chOff x="0" y="0"/>
            <a:chExt cx="2004282" cy="508000"/>
          </a:xfrm>
        </p:grpSpPr>
        <p:sp>
          <p:nvSpPr>
            <p:cNvPr id="27" name="Freeform 27"/>
            <p:cNvSpPr/>
            <p:nvPr/>
          </p:nvSpPr>
          <p:spPr>
            <a:xfrm>
              <a:off x="1555972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2374248" y="5250821"/>
            <a:ext cx="2627617" cy="671726"/>
            <a:chOff x="0" y="0"/>
            <a:chExt cx="2945064" cy="75287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31" name="Group 31"/>
          <p:cNvGrpSpPr/>
          <p:nvPr/>
        </p:nvGrpSpPr>
        <p:grpSpPr>
          <a:xfrm rot="-5400000">
            <a:off x="15982506" y="4932705"/>
            <a:ext cx="1043480" cy="264478"/>
            <a:chOff x="0" y="0"/>
            <a:chExt cx="2004282" cy="508000"/>
          </a:xfrm>
        </p:grpSpPr>
        <p:sp>
          <p:nvSpPr>
            <p:cNvPr id="32" name="Freeform 32"/>
            <p:cNvSpPr/>
            <p:nvPr/>
          </p:nvSpPr>
          <p:spPr>
            <a:xfrm>
              <a:off x="1555972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5190437" y="5250821"/>
            <a:ext cx="2627617" cy="671726"/>
            <a:chOff x="0" y="0"/>
            <a:chExt cx="2945064" cy="7528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DD1919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4160585" y="5294624"/>
            <a:ext cx="2157809" cy="4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3"/>
              </a:lnSpc>
            </a:pPr>
            <a:r>
              <a:rPr lang="en-US" sz="2470" spc="298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10H00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76774" y="5294624"/>
            <a:ext cx="2157809" cy="4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3"/>
              </a:lnSpc>
            </a:pPr>
            <a:r>
              <a:rPr lang="en-US" sz="2470" b="1" spc="298">
                <a:solidFill>
                  <a:srgbClr val="F3F6F3"/>
                </a:solidFill>
                <a:latin typeface="Aileron Bold"/>
                <a:ea typeface="Aileron Bold"/>
                <a:cs typeface="Aileron Bold"/>
                <a:sym typeface="Aileron Bold"/>
              </a:rPr>
              <a:t>12H00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792963" y="5294624"/>
            <a:ext cx="2157809" cy="4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3"/>
              </a:lnSpc>
            </a:pPr>
            <a:r>
              <a:rPr lang="en-US" sz="2470" spc="298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14H00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609152" y="5297014"/>
            <a:ext cx="2157809" cy="47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3"/>
              </a:lnSpc>
            </a:pPr>
            <a:r>
              <a:rPr lang="en-US" sz="2470" b="1" spc="298">
                <a:solidFill>
                  <a:srgbClr val="F3F6F3"/>
                </a:solidFill>
                <a:latin typeface="Aileron Bold"/>
                <a:ea typeface="Aileron Bold"/>
                <a:cs typeface="Aileron Bold"/>
                <a:sym typeface="Aileron Bold"/>
              </a:rPr>
              <a:t>16H00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425341" y="5294624"/>
            <a:ext cx="2157809" cy="4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3"/>
              </a:lnSpc>
            </a:pPr>
            <a:r>
              <a:rPr lang="en-US" sz="2470" spc="298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ATÉ 17H00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58326" y="6908491"/>
            <a:ext cx="2529950" cy="150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470" b="1" spc="79">
                <a:solidFill>
                  <a:srgbClr val="393B38"/>
                </a:solidFill>
                <a:latin typeface="Aileron Bold"/>
                <a:ea typeface="Aileron Bold"/>
                <a:cs typeface="Aileron Bold"/>
                <a:sym typeface="Aileron Bold"/>
              </a:rPr>
              <a:t>Acolhimento dos Participantes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790704" y="6908491"/>
            <a:ext cx="2529950" cy="992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470" b="1" spc="79">
                <a:solidFill>
                  <a:srgbClr val="393B38"/>
                </a:solidFill>
                <a:latin typeface="Aileron Bold"/>
                <a:ea typeface="Aileron Bold"/>
                <a:cs typeface="Aileron Bold"/>
                <a:sym typeface="Aileron Bold"/>
              </a:rPr>
              <a:t>Almoço</a:t>
            </a:r>
          </a:p>
          <a:p>
            <a:pPr algn="ctr">
              <a:lnSpc>
                <a:spcPts val="4076"/>
              </a:lnSpc>
            </a:pPr>
            <a:r>
              <a:rPr lang="en-US" sz="2470" b="1" spc="79">
                <a:solidFill>
                  <a:srgbClr val="393B38"/>
                </a:solidFill>
                <a:latin typeface="Aileron Bold"/>
                <a:ea typeface="Aileron Bold"/>
                <a:cs typeface="Aileron Bold"/>
                <a:sym typeface="Aileron Bold"/>
              </a:rPr>
              <a:t>Tempo Livre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423082" y="6908491"/>
            <a:ext cx="2529950" cy="992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470" b="1" spc="79">
                <a:solidFill>
                  <a:srgbClr val="393B38"/>
                </a:solidFill>
                <a:latin typeface="Aileron Bold"/>
                <a:ea typeface="Aileron Bold"/>
                <a:cs typeface="Aileron Bold"/>
                <a:sym typeface="Aileron Bold"/>
              </a:rPr>
              <a:t>Fim das atividades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974515" y="2588014"/>
            <a:ext cx="2529950" cy="150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470" b="1" spc="79">
                <a:solidFill>
                  <a:srgbClr val="545454"/>
                </a:solidFill>
                <a:latin typeface="Aileron Bold"/>
                <a:ea typeface="Aileron Bold"/>
                <a:cs typeface="Aileron Bold"/>
                <a:sym typeface="Aileron Bold"/>
              </a:rPr>
              <a:t>Início das Atividades Manhã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606893" y="2588014"/>
            <a:ext cx="2529950" cy="150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470" b="1" spc="79">
                <a:solidFill>
                  <a:srgbClr val="393B38"/>
                </a:solidFill>
                <a:latin typeface="Aileron Bold"/>
                <a:ea typeface="Aileron Bold"/>
                <a:cs typeface="Aileron Bold"/>
                <a:sym typeface="Aileron Bold"/>
              </a:rPr>
              <a:t>Início das Atividades Tarde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239271" y="3097900"/>
            <a:ext cx="2529950" cy="99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470" b="1" spc="79">
                <a:solidFill>
                  <a:srgbClr val="393B38"/>
                </a:solidFill>
                <a:latin typeface="Aileron Bold"/>
                <a:ea typeface="Aileron Bold"/>
                <a:cs typeface="Aileron Bold"/>
                <a:sym typeface="Aileron Bold"/>
              </a:rPr>
              <a:t>Entrega dos Participantes</a:t>
            </a:r>
          </a:p>
        </p:txBody>
      </p:sp>
      <p:sp>
        <p:nvSpPr>
          <p:cNvPr id="47" name="Freeform 47"/>
          <p:cNvSpPr/>
          <p:nvPr/>
        </p:nvSpPr>
        <p:spPr>
          <a:xfrm rot="-10800000">
            <a:off x="-2" y="8603668"/>
            <a:ext cx="18288001" cy="1683332"/>
          </a:xfrm>
          <a:custGeom>
            <a:avLst/>
            <a:gdLst/>
            <a:ahLst/>
            <a:cxnLst/>
            <a:rect l="l" t="t" r="r" b="b"/>
            <a:pathLst>
              <a:path w="20337394" h="4629399">
                <a:moveTo>
                  <a:pt x="0" y="0"/>
                </a:moveTo>
                <a:lnTo>
                  <a:pt x="20337394" y="0"/>
                </a:lnTo>
                <a:lnTo>
                  <a:pt x="20337394" y="4629399"/>
                </a:lnTo>
                <a:lnTo>
                  <a:pt x="0" y="4629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65981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235915" y="8817789"/>
            <a:ext cx="17927554" cy="128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2412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HORÁRIO DE ACOLHIMENTO (8H - 9H) E/OU PROLONGAMENTO (ATÉ ÁS 17H30) É</a:t>
            </a:r>
            <a:r>
              <a:rPr lang="en-US" sz="2412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EXCLUSIVO </a:t>
            </a:r>
            <a:r>
              <a:rPr lang="en-US" sz="2412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CRIANÇAS CUJOS PAIS </a:t>
            </a:r>
            <a:r>
              <a:rPr lang="en-US" sz="2412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COMPROVEM DEVIDAMENTE ESSA NECESSIDADE</a:t>
            </a:r>
            <a:r>
              <a:rPr lang="en-US" sz="2412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MEDIANTE AS RESPETIVAS DECLARAÇÕES DA ENTIDADE PATRONAL.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845" y="1356794"/>
            <a:ext cx="8915611" cy="2864140"/>
          </a:xfrm>
          <a:custGeom>
            <a:avLst/>
            <a:gdLst/>
            <a:ahLst/>
            <a:cxnLst/>
            <a:rect l="l" t="t" r="r" b="b"/>
            <a:pathLst>
              <a:path w="8915611" h="2864140">
                <a:moveTo>
                  <a:pt x="0" y="0"/>
                </a:moveTo>
                <a:lnTo>
                  <a:pt x="8915610" y="0"/>
                </a:lnTo>
                <a:lnTo>
                  <a:pt x="8915610" y="2864140"/>
                </a:lnTo>
                <a:lnTo>
                  <a:pt x="0" y="2864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0" y="-1"/>
            <a:ext cx="18288000" cy="2788862"/>
          </a:xfrm>
          <a:custGeom>
            <a:avLst/>
            <a:gdLst/>
            <a:ahLst/>
            <a:cxnLst/>
            <a:rect l="l" t="t" r="r" b="b"/>
            <a:pathLst>
              <a:path w="20337394" h="4629399">
                <a:moveTo>
                  <a:pt x="0" y="0"/>
                </a:moveTo>
                <a:lnTo>
                  <a:pt x="20337394" y="0"/>
                </a:lnTo>
                <a:lnTo>
                  <a:pt x="20337394" y="4629399"/>
                </a:lnTo>
                <a:lnTo>
                  <a:pt x="0" y="4629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6598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2934" y="5223077"/>
            <a:ext cx="1777821" cy="1755194"/>
          </a:xfrm>
          <a:custGeom>
            <a:avLst/>
            <a:gdLst/>
            <a:ahLst/>
            <a:cxnLst/>
            <a:rect l="l" t="t" r="r" b="b"/>
            <a:pathLst>
              <a:path w="1777821" h="1755194">
                <a:moveTo>
                  <a:pt x="0" y="0"/>
                </a:moveTo>
                <a:lnTo>
                  <a:pt x="1777821" y="0"/>
                </a:lnTo>
                <a:lnTo>
                  <a:pt x="1777821" y="1755195"/>
                </a:lnTo>
                <a:lnTo>
                  <a:pt x="0" y="17551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5029774"/>
            <a:ext cx="2006979" cy="1755194"/>
          </a:xfrm>
          <a:custGeom>
            <a:avLst/>
            <a:gdLst/>
            <a:ahLst/>
            <a:cxnLst/>
            <a:rect l="l" t="t" r="r" b="b"/>
            <a:pathLst>
              <a:path w="2006979" h="1755194">
                <a:moveTo>
                  <a:pt x="0" y="0"/>
                </a:moveTo>
                <a:lnTo>
                  <a:pt x="2006979" y="0"/>
                </a:lnTo>
                <a:lnTo>
                  <a:pt x="2006979" y="1755195"/>
                </a:lnTo>
                <a:lnTo>
                  <a:pt x="0" y="17551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540588" y="5029774"/>
            <a:ext cx="5718712" cy="3420745"/>
            <a:chOff x="0" y="0"/>
            <a:chExt cx="7624949" cy="4560993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7624949" cy="63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67"/>
                </a:lnSpc>
              </a:pPr>
              <a:r>
                <a:rPr lang="en-US" sz="2975" b="1" spc="148">
                  <a:solidFill>
                    <a:srgbClr val="A10A0A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ALMOÇO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81473"/>
              <a:ext cx="7624949" cy="375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393B38"/>
                  </a:solidFill>
                  <a:latin typeface="Aileron"/>
                  <a:ea typeface="Aileron"/>
                  <a:cs typeface="Aileron"/>
                  <a:sym typeface="Aileron"/>
                </a:rPr>
                <a:t>A alimentação é assegurada pelo Município de Mora, com</a:t>
              </a:r>
            </a:p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393B38"/>
                  </a:solidFill>
                  <a:latin typeface="Aileron"/>
                  <a:ea typeface="Aileron"/>
                  <a:cs typeface="Aileron"/>
                  <a:sym typeface="Aileron"/>
                </a:rPr>
                <a:t>exceção do dia 16 de abril, </a:t>
              </a:r>
            </a:p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393B38"/>
                  </a:solidFill>
                  <a:latin typeface="Aileron"/>
                  <a:ea typeface="Aileron"/>
                  <a:cs typeface="Aileron"/>
                  <a:sym typeface="Aileron"/>
                </a:rPr>
                <a:t>no qual o participante terá de levar o seu almoço tipo piquenique.</a:t>
              </a: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-1396558" y="537077"/>
            <a:ext cx="19193100" cy="141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9"/>
              </a:lnSpc>
            </a:pPr>
            <a:r>
              <a:rPr lang="en-US" sz="8235" b="1">
                <a:solidFill>
                  <a:srgbClr val="A10A0A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FÉRIAS ESCOLARES NAS FREGUESIAS- ALIMENTAÇÃO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481280" y="5143500"/>
            <a:ext cx="5718712" cy="6754495"/>
            <a:chOff x="0" y="0"/>
            <a:chExt cx="7624949" cy="900599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7624949" cy="63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67"/>
                </a:lnSpc>
              </a:pPr>
              <a:r>
                <a:rPr lang="en-US" sz="2975" b="1" spc="148">
                  <a:solidFill>
                    <a:srgbClr val="A10A0A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REFORÇO ALIMENTAR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81473"/>
              <a:ext cx="7624949" cy="8202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393B38"/>
                  </a:solidFill>
                  <a:latin typeface="Aileron"/>
                  <a:ea typeface="Aileron"/>
                  <a:cs typeface="Aileron"/>
                  <a:sym typeface="Aileron"/>
                </a:rPr>
                <a:t>Os reforços alimentares são da responsabilidade dos Encarregados</a:t>
              </a:r>
            </a:p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393B38"/>
                  </a:solidFill>
                  <a:latin typeface="Aileron"/>
                  <a:ea typeface="Aileron"/>
                  <a:cs typeface="Aileron"/>
                  <a:sym typeface="Aileron"/>
                </a:rPr>
                <a:t>de Educação:</a:t>
              </a: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393B38"/>
                  </a:solidFill>
                  <a:latin typeface="Aileron"/>
                  <a:ea typeface="Aileron"/>
                  <a:cs typeface="Aileron"/>
                  <a:sym typeface="Aileron"/>
                </a:rPr>
                <a:t>Lanche período da manhã</a:t>
              </a: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r>
                <a:rPr lang="en-US" sz="2525" spc="126">
                  <a:solidFill>
                    <a:srgbClr val="393B38"/>
                  </a:solidFill>
                  <a:latin typeface="Aileron"/>
                  <a:ea typeface="Aileron"/>
                  <a:cs typeface="Aileron"/>
                  <a:sym typeface="Aileron"/>
                </a:rPr>
                <a:t>Lanche período da tarde</a:t>
              </a: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l">
                <a:lnSpc>
                  <a:spcPts val="3787"/>
                </a:lnSpc>
              </a:pPr>
              <a:endParaRPr lang="en-US" sz="2525" spc="126">
                <a:solidFill>
                  <a:srgbClr val="393B38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" y="-1"/>
            <a:ext cx="18334261" cy="2788861"/>
          </a:xfrm>
          <a:custGeom>
            <a:avLst/>
            <a:gdLst/>
            <a:ahLst/>
            <a:cxnLst/>
            <a:rect l="l" t="t" r="r" b="b"/>
            <a:pathLst>
              <a:path w="20337394" h="4629399">
                <a:moveTo>
                  <a:pt x="0" y="0"/>
                </a:moveTo>
                <a:lnTo>
                  <a:pt x="20337394" y="0"/>
                </a:lnTo>
                <a:lnTo>
                  <a:pt x="20337394" y="4629399"/>
                </a:lnTo>
                <a:lnTo>
                  <a:pt x="0" y="4629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659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396558" y="537077"/>
            <a:ext cx="19193100" cy="141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9"/>
              </a:lnSpc>
            </a:pPr>
            <a:r>
              <a:rPr lang="en-US" sz="8235" b="1">
                <a:solidFill>
                  <a:srgbClr val="0080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FÉRIAS ESCOLARES NAS FREGUESIAS- EQUIPAMENTO</a:t>
            </a:r>
          </a:p>
        </p:txBody>
      </p:sp>
      <p:sp>
        <p:nvSpPr>
          <p:cNvPr id="5" name="Freeform 5"/>
          <p:cNvSpPr/>
          <p:nvPr/>
        </p:nvSpPr>
        <p:spPr>
          <a:xfrm>
            <a:off x="-779935" y="2683846"/>
            <a:ext cx="9058831" cy="8968242"/>
          </a:xfrm>
          <a:custGeom>
            <a:avLst/>
            <a:gdLst/>
            <a:ahLst/>
            <a:cxnLst/>
            <a:rect l="l" t="t" r="r" b="b"/>
            <a:pathLst>
              <a:path w="9058831" h="8968242">
                <a:moveTo>
                  <a:pt x="0" y="0"/>
                </a:moveTo>
                <a:lnTo>
                  <a:pt x="9058831" y="0"/>
                </a:lnTo>
                <a:lnTo>
                  <a:pt x="9058831" y="8968242"/>
                </a:lnTo>
                <a:lnTo>
                  <a:pt x="0" y="8968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1546" y="8630431"/>
            <a:ext cx="3159031" cy="1027746"/>
          </a:xfrm>
          <a:custGeom>
            <a:avLst/>
            <a:gdLst/>
            <a:ahLst/>
            <a:cxnLst/>
            <a:rect l="l" t="t" r="r" b="b"/>
            <a:pathLst>
              <a:path w="3159031" h="1027746">
                <a:moveTo>
                  <a:pt x="0" y="0"/>
                </a:moveTo>
                <a:lnTo>
                  <a:pt x="3159031" y="0"/>
                </a:lnTo>
                <a:lnTo>
                  <a:pt x="3159031" y="1027746"/>
                </a:lnTo>
                <a:lnTo>
                  <a:pt x="0" y="1027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67886">
            <a:off x="3772905" y="4499209"/>
            <a:ext cx="2468980" cy="2542956"/>
          </a:xfrm>
          <a:custGeom>
            <a:avLst/>
            <a:gdLst/>
            <a:ahLst/>
            <a:cxnLst/>
            <a:rect l="l" t="t" r="r" b="b"/>
            <a:pathLst>
              <a:path w="2468980" h="2542956">
                <a:moveTo>
                  <a:pt x="0" y="0"/>
                </a:moveTo>
                <a:lnTo>
                  <a:pt x="2468980" y="0"/>
                </a:lnTo>
                <a:lnTo>
                  <a:pt x="2468980" y="2542956"/>
                </a:lnTo>
                <a:lnTo>
                  <a:pt x="0" y="2542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08095">
            <a:off x="1391934" y="4285905"/>
            <a:ext cx="1272072" cy="3269343"/>
          </a:xfrm>
          <a:custGeom>
            <a:avLst/>
            <a:gdLst/>
            <a:ahLst/>
            <a:cxnLst/>
            <a:rect l="l" t="t" r="r" b="b"/>
            <a:pathLst>
              <a:path w="1272072" h="3269343">
                <a:moveTo>
                  <a:pt x="0" y="0"/>
                </a:moveTo>
                <a:lnTo>
                  <a:pt x="1272072" y="0"/>
                </a:lnTo>
                <a:lnTo>
                  <a:pt x="1272072" y="3269343"/>
                </a:lnTo>
                <a:lnTo>
                  <a:pt x="0" y="32693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27240" y="7508540"/>
            <a:ext cx="1444481" cy="972000"/>
          </a:xfrm>
          <a:custGeom>
            <a:avLst/>
            <a:gdLst/>
            <a:ahLst/>
            <a:cxnLst/>
            <a:rect l="l" t="t" r="r" b="b"/>
            <a:pathLst>
              <a:path w="1444481" h="972000">
                <a:moveTo>
                  <a:pt x="0" y="0"/>
                </a:moveTo>
                <a:lnTo>
                  <a:pt x="1444481" y="0"/>
                </a:lnTo>
                <a:lnTo>
                  <a:pt x="1444481" y="972001"/>
                </a:lnTo>
                <a:lnTo>
                  <a:pt x="0" y="9720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02331" y="7508540"/>
            <a:ext cx="808012" cy="2451243"/>
          </a:xfrm>
          <a:custGeom>
            <a:avLst/>
            <a:gdLst/>
            <a:ahLst/>
            <a:cxnLst/>
            <a:rect l="l" t="t" r="r" b="b"/>
            <a:pathLst>
              <a:path w="808012" h="2451243">
                <a:moveTo>
                  <a:pt x="0" y="0"/>
                </a:moveTo>
                <a:lnTo>
                  <a:pt x="808012" y="0"/>
                </a:lnTo>
                <a:lnTo>
                  <a:pt x="808012" y="2451243"/>
                </a:lnTo>
                <a:lnTo>
                  <a:pt x="0" y="24512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767514" y="2665039"/>
            <a:ext cx="10029029" cy="6882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9"/>
              </a:lnSpc>
            </a:pPr>
            <a:endParaRPr/>
          </a:p>
          <a:p>
            <a:pPr algn="ctr">
              <a:lnSpc>
                <a:spcPts val="6899"/>
              </a:lnSpc>
            </a:pPr>
            <a:r>
              <a:rPr lang="en-US" sz="4599">
                <a:solidFill>
                  <a:srgbClr val="393B38"/>
                </a:solidFill>
                <a:latin typeface="Pompiere"/>
                <a:ea typeface="Pompiere"/>
                <a:cs typeface="Pompiere"/>
                <a:sym typeface="Pompiere"/>
              </a:rPr>
              <a:t>Recomendamos em todos os dias o uso de roupa prática e</a:t>
            </a:r>
          </a:p>
          <a:p>
            <a:pPr algn="ctr">
              <a:lnSpc>
                <a:spcPts val="6899"/>
              </a:lnSpc>
            </a:pPr>
            <a:r>
              <a:rPr lang="en-US" sz="4599">
                <a:solidFill>
                  <a:srgbClr val="393B38"/>
                </a:solidFill>
                <a:latin typeface="Pompiere"/>
                <a:ea typeface="Pompiere"/>
                <a:cs typeface="Pompiere"/>
                <a:sym typeface="Pompiere"/>
              </a:rPr>
              <a:t>confortável, o uso de chapéu/boné, e fazer-se acompanhar de uma garrafa de água.</a:t>
            </a:r>
          </a:p>
          <a:p>
            <a:pPr algn="ctr">
              <a:lnSpc>
                <a:spcPts val="6899"/>
              </a:lnSpc>
            </a:pPr>
            <a:endParaRPr lang="en-US" sz="4599">
              <a:solidFill>
                <a:srgbClr val="393B38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ctr">
              <a:lnSpc>
                <a:spcPts val="6899"/>
              </a:lnSpc>
            </a:pPr>
            <a:r>
              <a:rPr lang="en-US" sz="4599">
                <a:solidFill>
                  <a:srgbClr val="393B38"/>
                </a:solidFill>
                <a:latin typeface="Pompiere"/>
                <a:ea typeface="Pompiere"/>
                <a:cs typeface="Pompiere"/>
                <a:sym typeface="Pompiere"/>
              </a:rPr>
              <a:t>Nos dias de atividade desportiva, os participantes deverão trazer calçado próprio para o efeito, num saco devidamernte identificado</a:t>
            </a:r>
          </a:p>
        </p:txBody>
      </p:sp>
      <p:sp>
        <p:nvSpPr>
          <p:cNvPr id="12" name="Freeform 12"/>
          <p:cNvSpPr/>
          <p:nvPr/>
        </p:nvSpPr>
        <p:spPr>
          <a:xfrm rot="210212">
            <a:off x="9175491" y="6388208"/>
            <a:ext cx="7213074" cy="559886"/>
          </a:xfrm>
          <a:custGeom>
            <a:avLst/>
            <a:gdLst/>
            <a:ahLst/>
            <a:cxnLst/>
            <a:rect l="l" t="t" r="r" b="b"/>
            <a:pathLst>
              <a:path w="7213074" h="559886">
                <a:moveTo>
                  <a:pt x="0" y="0"/>
                </a:moveTo>
                <a:lnTo>
                  <a:pt x="7213074" y="0"/>
                </a:lnTo>
                <a:lnTo>
                  <a:pt x="7213074" y="559886"/>
                </a:lnTo>
                <a:lnTo>
                  <a:pt x="0" y="5598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74938" y="3632570"/>
            <a:ext cx="2730731" cy="4114800"/>
          </a:xfrm>
          <a:custGeom>
            <a:avLst/>
            <a:gdLst/>
            <a:ahLst/>
            <a:cxnLst/>
            <a:rect l="l" t="t" r="r" b="b"/>
            <a:pathLst>
              <a:path w="2730731" h="4114800">
                <a:moveTo>
                  <a:pt x="0" y="0"/>
                </a:moveTo>
                <a:lnTo>
                  <a:pt x="2730730" y="0"/>
                </a:lnTo>
                <a:lnTo>
                  <a:pt x="2730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43" y="7583820"/>
            <a:ext cx="18584943" cy="2794333"/>
          </a:xfrm>
          <a:custGeom>
            <a:avLst/>
            <a:gdLst/>
            <a:ahLst/>
            <a:cxnLst/>
            <a:rect l="l" t="t" r="r" b="b"/>
            <a:pathLst>
              <a:path w="20969599" h="4773308">
                <a:moveTo>
                  <a:pt x="0" y="0"/>
                </a:moveTo>
                <a:lnTo>
                  <a:pt x="20969598" y="0"/>
                </a:lnTo>
                <a:lnTo>
                  <a:pt x="20969598" y="4773308"/>
                </a:lnTo>
                <a:lnTo>
                  <a:pt x="0" y="4773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6598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3637" y="154033"/>
            <a:ext cx="1451511" cy="1107305"/>
          </a:xfrm>
          <a:custGeom>
            <a:avLst/>
            <a:gdLst/>
            <a:ahLst/>
            <a:cxnLst/>
            <a:rect l="l" t="t" r="r" b="b"/>
            <a:pathLst>
              <a:path w="1451511" h="1107305">
                <a:moveTo>
                  <a:pt x="0" y="0"/>
                </a:moveTo>
                <a:lnTo>
                  <a:pt x="1451510" y="0"/>
                </a:lnTo>
                <a:lnTo>
                  <a:pt x="1451510" y="1107305"/>
                </a:lnTo>
                <a:lnTo>
                  <a:pt x="0" y="11073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15206" y="-301253"/>
            <a:ext cx="10228646" cy="3416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09"/>
              </a:lnSpc>
            </a:pPr>
            <a:r>
              <a:rPr lang="en-US" sz="9935" b="1" dirty="0">
                <a:solidFill>
                  <a:srgbClr val="393B38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en-US" sz="8000" b="1" dirty="0">
                <a:solidFill>
                  <a:srgbClr val="393B38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FÉRIAS ESCOLARES  PÁSCOA </a:t>
            </a:r>
          </a:p>
          <a:p>
            <a:pPr algn="ctr">
              <a:lnSpc>
                <a:spcPts val="13909"/>
              </a:lnSpc>
            </a:pPr>
            <a:r>
              <a:rPr lang="en-US" sz="8000" b="1" dirty="0">
                <a:solidFill>
                  <a:srgbClr val="393B38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FREGUESIAS    2025</a:t>
            </a:r>
          </a:p>
        </p:txBody>
      </p:sp>
      <p:sp>
        <p:nvSpPr>
          <p:cNvPr id="6" name="Freeform 6"/>
          <p:cNvSpPr/>
          <p:nvPr/>
        </p:nvSpPr>
        <p:spPr>
          <a:xfrm rot="210212">
            <a:off x="5552519" y="1481211"/>
            <a:ext cx="7213074" cy="559886"/>
          </a:xfrm>
          <a:custGeom>
            <a:avLst/>
            <a:gdLst/>
            <a:ahLst/>
            <a:cxnLst/>
            <a:rect l="l" t="t" r="r" b="b"/>
            <a:pathLst>
              <a:path w="7213074" h="559886">
                <a:moveTo>
                  <a:pt x="0" y="0"/>
                </a:moveTo>
                <a:lnTo>
                  <a:pt x="7213074" y="0"/>
                </a:lnTo>
                <a:lnTo>
                  <a:pt x="7213074" y="559886"/>
                </a:lnTo>
                <a:lnTo>
                  <a:pt x="0" y="5598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9507875"/>
            <a:ext cx="5022411" cy="894902"/>
          </a:xfrm>
          <a:custGeom>
            <a:avLst/>
            <a:gdLst/>
            <a:ahLst/>
            <a:cxnLst/>
            <a:rect l="l" t="t" r="r" b="b"/>
            <a:pathLst>
              <a:path w="5022411" h="894902">
                <a:moveTo>
                  <a:pt x="0" y="0"/>
                </a:moveTo>
                <a:lnTo>
                  <a:pt x="5022411" y="0"/>
                </a:lnTo>
                <a:lnTo>
                  <a:pt x="5022411" y="894902"/>
                </a:lnTo>
                <a:lnTo>
                  <a:pt x="0" y="894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25091" y="1703104"/>
            <a:ext cx="4874224" cy="7540175"/>
            <a:chOff x="0" y="0"/>
            <a:chExt cx="6498965" cy="10053567"/>
          </a:xfrm>
        </p:grpSpPr>
        <p:sp>
          <p:nvSpPr>
            <p:cNvPr id="9" name="Freeform 9"/>
            <p:cNvSpPr/>
            <p:nvPr/>
          </p:nvSpPr>
          <p:spPr>
            <a:xfrm>
              <a:off x="2857991" y="2159995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4" y="0"/>
                  </a:lnTo>
                  <a:lnTo>
                    <a:pt x="364097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2009298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5" y="0"/>
                  </a:lnTo>
                  <a:lnTo>
                    <a:pt x="364097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06938" y="0"/>
              <a:ext cx="4752595" cy="10053567"/>
            </a:xfrm>
            <a:custGeom>
              <a:avLst/>
              <a:gdLst/>
              <a:ahLst/>
              <a:cxnLst/>
              <a:rect l="l" t="t" r="r" b="b"/>
              <a:pathLst>
                <a:path w="4752595" h="10053567">
                  <a:moveTo>
                    <a:pt x="0" y="0"/>
                  </a:moveTo>
                  <a:lnTo>
                    <a:pt x="4752596" y="0"/>
                  </a:lnTo>
                  <a:lnTo>
                    <a:pt x="4752596" y="10053567"/>
                  </a:lnTo>
                  <a:lnTo>
                    <a:pt x="0" y="1005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457251" y="3123698"/>
              <a:ext cx="4848522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</a:pPr>
              <a:r>
                <a:rPr lang="en-US" sz="3312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MORA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09822" y="2904631"/>
            <a:ext cx="3564446" cy="7690100"/>
            <a:chOff x="0" y="0"/>
            <a:chExt cx="4752595" cy="10253467"/>
          </a:xfrm>
        </p:grpSpPr>
        <p:sp>
          <p:nvSpPr>
            <p:cNvPr id="14" name="Freeform 14"/>
            <p:cNvSpPr/>
            <p:nvPr/>
          </p:nvSpPr>
          <p:spPr>
            <a:xfrm>
              <a:off x="216142" y="0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4" y="0"/>
                  </a:lnTo>
                  <a:lnTo>
                    <a:pt x="364097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199900"/>
              <a:ext cx="4752595" cy="10053567"/>
            </a:xfrm>
            <a:custGeom>
              <a:avLst/>
              <a:gdLst/>
              <a:ahLst/>
              <a:cxnLst/>
              <a:rect l="l" t="t" r="r" b="b"/>
              <a:pathLst>
                <a:path w="4752595" h="10053567">
                  <a:moveTo>
                    <a:pt x="0" y="0"/>
                  </a:moveTo>
                  <a:lnTo>
                    <a:pt x="4752595" y="0"/>
                  </a:lnTo>
                  <a:lnTo>
                    <a:pt x="4752595" y="10053567"/>
                  </a:lnTo>
                  <a:lnTo>
                    <a:pt x="0" y="1005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86524" y="3386276"/>
              <a:ext cx="3190098" cy="983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1"/>
                </a:lnSpc>
              </a:pPr>
              <a:r>
                <a:rPr lang="en-US" sz="2179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MALARRANHA</a:t>
              </a:r>
            </a:p>
            <a:p>
              <a:pPr algn="ctr">
                <a:lnSpc>
                  <a:spcPts val="3051"/>
                </a:lnSpc>
              </a:pPr>
              <a:r>
                <a:rPr lang="en-US" sz="2179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PAVIA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535456" y="2406890"/>
            <a:ext cx="5809103" cy="7884888"/>
            <a:chOff x="0" y="0"/>
            <a:chExt cx="7745470" cy="10513183"/>
          </a:xfrm>
        </p:grpSpPr>
        <p:sp>
          <p:nvSpPr>
            <p:cNvPr id="18" name="Freeform 18"/>
            <p:cNvSpPr/>
            <p:nvPr/>
          </p:nvSpPr>
          <p:spPr>
            <a:xfrm>
              <a:off x="3457274" y="150697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4" y="0"/>
                  </a:lnTo>
                  <a:lnTo>
                    <a:pt x="364097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5" y="0"/>
                  </a:lnTo>
                  <a:lnTo>
                    <a:pt x="364097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819470" y="459617"/>
              <a:ext cx="4752595" cy="10053567"/>
            </a:xfrm>
            <a:custGeom>
              <a:avLst/>
              <a:gdLst/>
              <a:ahLst/>
              <a:cxnLst/>
              <a:rect l="l" t="t" r="r" b="b"/>
              <a:pathLst>
                <a:path w="4752595" h="10053567">
                  <a:moveTo>
                    <a:pt x="0" y="0"/>
                  </a:moveTo>
                  <a:lnTo>
                    <a:pt x="4752595" y="0"/>
                  </a:lnTo>
                  <a:lnTo>
                    <a:pt x="4752595" y="10053566"/>
                  </a:lnTo>
                  <a:lnTo>
                    <a:pt x="0" y="10053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2896949" y="3626942"/>
              <a:ext cx="4848522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</a:pPr>
              <a:r>
                <a:rPr lang="en-US" sz="3312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BROTAS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548108" y="1981154"/>
            <a:ext cx="4009577" cy="7540175"/>
            <a:chOff x="0" y="0"/>
            <a:chExt cx="5346102" cy="10053567"/>
          </a:xfrm>
        </p:grpSpPr>
        <p:sp>
          <p:nvSpPr>
            <p:cNvPr id="23" name="Freeform 23"/>
            <p:cNvSpPr/>
            <p:nvPr/>
          </p:nvSpPr>
          <p:spPr>
            <a:xfrm>
              <a:off x="1705128" y="1889870"/>
              <a:ext cx="3640975" cy="5486400"/>
            </a:xfrm>
            <a:custGeom>
              <a:avLst/>
              <a:gdLst/>
              <a:ahLst/>
              <a:cxnLst/>
              <a:rect l="l" t="t" r="r" b="b"/>
              <a:pathLst>
                <a:path w="3640975" h="5486400">
                  <a:moveTo>
                    <a:pt x="0" y="0"/>
                  </a:moveTo>
                  <a:lnTo>
                    <a:pt x="3640974" y="0"/>
                  </a:lnTo>
                  <a:lnTo>
                    <a:pt x="364097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4752595" cy="10053567"/>
            </a:xfrm>
            <a:custGeom>
              <a:avLst/>
              <a:gdLst/>
              <a:ahLst/>
              <a:cxnLst/>
              <a:rect l="l" t="t" r="r" b="b"/>
              <a:pathLst>
                <a:path w="4752595" h="10053567">
                  <a:moveTo>
                    <a:pt x="0" y="0"/>
                  </a:moveTo>
                  <a:lnTo>
                    <a:pt x="4752595" y="0"/>
                  </a:lnTo>
                  <a:lnTo>
                    <a:pt x="4752595" y="10053567"/>
                  </a:lnTo>
                  <a:lnTo>
                    <a:pt x="0" y="1005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247287"/>
              <a:ext cx="4848522" cy="71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7"/>
                </a:lnSpc>
              </a:pPr>
              <a:r>
                <a:rPr lang="en-US" sz="3312" b="1">
                  <a:solidFill>
                    <a:srgbClr val="393B38"/>
                  </a:solidFill>
                  <a:latin typeface="Montaser Arabic semiBold Bold"/>
                  <a:ea typeface="Montaser Arabic semiBold Bold"/>
                  <a:cs typeface="Montaser Arabic semiBold Bold"/>
                  <a:sym typeface="Montaser Arabic semiBold Bold"/>
                </a:rPr>
                <a:t>CABEÇÃO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4941068" y="9521329"/>
            <a:ext cx="5022411" cy="894902"/>
          </a:xfrm>
          <a:custGeom>
            <a:avLst/>
            <a:gdLst/>
            <a:ahLst/>
            <a:cxnLst/>
            <a:rect l="l" t="t" r="r" b="b"/>
            <a:pathLst>
              <a:path w="5022411" h="894902">
                <a:moveTo>
                  <a:pt x="0" y="0"/>
                </a:moveTo>
                <a:lnTo>
                  <a:pt x="5022411" y="0"/>
                </a:lnTo>
                <a:lnTo>
                  <a:pt x="5022411" y="894902"/>
                </a:lnTo>
                <a:lnTo>
                  <a:pt x="0" y="894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963479" y="9521329"/>
            <a:ext cx="5022411" cy="894902"/>
          </a:xfrm>
          <a:custGeom>
            <a:avLst/>
            <a:gdLst/>
            <a:ahLst/>
            <a:cxnLst/>
            <a:rect l="l" t="t" r="r" b="b"/>
            <a:pathLst>
              <a:path w="5022411" h="894902">
                <a:moveTo>
                  <a:pt x="0" y="0"/>
                </a:moveTo>
                <a:lnTo>
                  <a:pt x="5022411" y="0"/>
                </a:lnTo>
                <a:lnTo>
                  <a:pt x="5022411" y="894902"/>
                </a:lnTo>
                <a:lnTo>
                  <a:pt x="0" y="894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882175" y="9521329"/>
            <a:ext cx="3558225" cy="894902"/>
          </a:xfrm>
          <a:custGeom>
            <a:avLst/>
            <a:gdLst/>
            <a:ahLst/>
            <a:cxnLst/>
            <a:rect l="l" t="t" r="r" b="b"/>
            <a:pathLst>
              <a:path w="5022411" h="894902">
                <a:moveTo>
                  <a:pt x="0" y="0"/>
                </a:moveTo>
                <a:lnTo>
                  <a:pt x="5022410" y="0"/>
                </a:lnTo>
                <a:lnTo>
                  <a:pt x="5022410" y="894902"/>
                </a:lnTo>
                <a:lnTo>
                  <a:pt x="0" y="894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491962" y="187090"/>
            <a:ext cx="2547253" cy="1041190"/>
          </a:xfrm>
          <a:custGeom>
            <a:avLst/>
            <a:gdLst/>
            <a:ahLst/>
            <a:cxnLst/>
            <a:rect l="l" t="t" r="r" b="b"/>
            <a:pathLst>
              <a:path w="2547253" h="1041190">
                <a:moveTo>
                  <a:pt x="0" y="0"/>
                </a:moveTo>
                <a:lnTo>
                  <a:pt x="2547253" y="0"/>
                </a:lnTo>
                <a:lnTo>
                  <a:pt x="2547253" y="1041190"/>
                </a:lnTo>
                <a:lnTo>
                  <a:pt x="0" y="10411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3F14FB62-DD12-463F-864B-166A47ACC796}"/>
              </a:ext>
            </a:extLst>
          </p:cNvPr>
          <p:cNvSpPr txBox="1"/>
          <p:nvPr/>
        </p:nvSpPr>
        <p:spPr>
          <a:xfrm>
            <a:off x="4689271" y="8186080"/>
            <a:ext cx="8939570" cy="113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393B38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PARTICIPAR   I   VALORIZAR   I   CRESCER</a:t>
            </a:r>
          </a:p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b="1" dirty="0">
                <a:solidFill>
                  <a:srgbClr val="393B38"/>
                </a:solidFill>
                <a:latin typeface="Montaser Arabic semiBold Bold"/>
                <a:ea typeface="Montaser Arabic semiBold Bold"/>
                <a:cs typeface="Montaser Arabic semiBold Bold"/>
                <a:sym typeface="Montaser Arabic semiBold Bold"/>
              </a:rPr>
              <a:t>7 A 17 DE ABRIL  2025</a:t>
            </a:r>
          </a:p>
        </p:txBody>
      </p:sp>
    </p:spTree>
    <p:extLst>
      <p:ext uri="{BB962C8B-B14F-4D97-AF65-F5344CB8AC3E}">
        <p14:creationId xmlns:p14="http://schemas.microsoft.com/office/powerpoint/2010/main" val="5472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443</Words>
  <Application>Microsoft Office PowerPoint</Application>
  <PresentationFormat>Personalizados</PresentationFormat>
  <Paragraphs>101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9" baseType="lpstr">
      <vt:lpstr>Aileron Bold</vt:lpstr>
      <vt:lpstr>Arial</vt:lpstr>
      <vt:lpstr>Calibri</vt:lpstr>
      <vt:lpstr>Arimo Bold</vt:lpstr>
      <vt:lpstr>Amatic SC Bold</vt:lpstr>
      <vt:lpstr>Pompiere</vt:lpstr>
      <vt:lpstr>Aileron</vt:lpstr>
      <vt:lpstr>Montaser Arabic semiBold Bold</vt:lpstr>
      <vt:lpstr>Arimo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Educacional Geografia Física Desenhado à Mão Azul</dc:title>
  <dc:creator>Ana Canelas</dc:creator>
  <cp:lastModifiedBy>Ana Canelas</cp:lastModifiedBy>
  <cp:revision>3</cp:revision>
  <dcterms:created xsi:type="dcterms:W3CDTF">2006-08-16T00:00:00Z</dcterms:created>
  <dcterms:modified xsi:type="dcterms:W3CDTF">2025-03-24T09:40:24Z</dcterms:modified>
  <dc:identifier>DAFRjpEAtv0</dc:identifier>
</cp:coreProperties>
</file>